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x="9753600" cy="73152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noFill/>
              <a:miter lim="400000"/>
            </a:ln>
          </a:left>
          <a:right>
            <a:ln w="25400" cap="flat">
              <a:solidFill>
                <a:srgbClr val="FFFFFF"/>
              </a:solidFill>
              <a:prstDash val="solid"/>
              <a:round/>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8A8A8"/>
          </a:solidFill>
        </a:fill>
      </a:tcStyle>
    </a:firstCol>
    <a:la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round/>
            </a:ln>
          </a:top>
          <a:bottom>
            <a:ln w="12700" cap="flat">
              <a:noFill/>
              <a:miter lim="400000"/>
            </a:ln>
          </a:bottom>
          <a:insideH>
            <a:ln w="12700" cap="flat">
              <a:noFill/>
              <a:miter lim="400000"/>
            </a:ln>
          </a:insideH>
          <a:insideV>
            <a:ln w="12700" cap="flat">
              <a:noFill/>
              <a:miter lim="400000"/>
            </a:ln>
          </a:insideV>
        </a:tcBdr>
        <a:fill>
          <a:solidFill>
            <a:srgbClr val="A8A8A8"/>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solidFill>
                <a:srgbClr val="FFFFFF"/>
              </a:solidFill>
              <a:prstDash val="solid"/>
              <a:round/>
            </a:ln>
          </a:bottom>
          <a:insideH>
            <a:ln w="12700" cap="flat">
              <a:noFill/>
              <a:miter lim="400000"/>
            </a:ln>
          </a:insideH>
          <a:insideV>
            <a:ln w="12700" cap="flat">
              <a:noFill/>
              <a:miter lim="400000"/>
            </a:ln>
          </a:insideV>
        </a:tcBdr>
        <a:fill>
          <a:solidFill>
            <a:srgbClr val="00000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3"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3" name="Picture Placeholder 2"/>
          <p:cNvSpPr/>
          <p:nvPr>
            <p:ph type="pic" sz="half" idx="21"/>
          </p:nvPr>
        </p:nvSpPr>
        <p:spPr>
          <a:xfrm>
            <a:off x="1792288" y="612775"/>
            <a:ext cx="5486401" cy="4114800"/>
          </a:xfrm>
          <a:prstGeom prst="rect">
            <a:avLst/>
          </a:prstGeom>
        </p:spPr>
        <p:txBody>
          <a:bodyPr lIns="91439" rIns="91439">
            <a:noAutofit/>
          </a:bodyPr>
          <a:lstStyle/>
          <a:p>
            <a:pPr/>
          </a:p>
        </p:txBody>
      </p:sp>
      <p:sp>
        <p:nvSpPr>
          <p:cNvPr id="84"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4" name="Picture 2" descr="Picture 2"/>
          <p:cNvPicPr>
            <a:picLocks noChangeAspect="1"/>
          </p:cNvPicPr>
          <p:nvPr/>
        </p:nvPicPr>
        <p:blipFill>
          <a:blip r:embed="rId2">
            <a:extLst/>
          </a:blip>
          <a:stretch>
            <a:fillRect/>
          </a:stretch>
        </p:blipFill>
        <p:spPr>
          <a:xfrm rot="3656852">
            <a:off x="297673" y="172126"/>
            <a:ext cx="611504" cy="733959"/>
          </a:xfrm>
          <a:prstGeom prst="rect">
            <a:avLst/>
          </a:prstGeom>
          <a:ln w="12700">
            <a:miter lim="400000"/>
          </a:ln>
        </p:spPr>
      </p:pic>
      <p:pic>
        <p:nvPicPr>
          <p:cNvPr id="95" name="Picture 5" descr="Picture 5"/>
          <p:cNvPicPr>
            <a:picLocks noChangeAspect="1"/>
          </p:cNvPicPr>
          <p:nvPr/>
        </p:nvPicPr>
        <p:blipFill>
          <a:blip r:embed="rId3">
            <a:extLst/>
          </a:blip>
          <a:srcRect l="9229" t="7910" r="0" b="8346"/>
          <a:stretch>
            <a:fillRect/>
          </a:stretch>
        </p:blipFill>
        <p:spPr>
          <a:xfrm>
            <a:off x="1828799" y="-407"/>
            <a:ext cx="7018918" cy="1723336"/>
          </a:xfrm>
          <a:prstGeom prst="rect">
            <a:avLst/>
          </a:prstGeom>
          <a:ln w="12700">
            <a:miter lim="400000"/>
          </a:ln>
        </p:spPr>
      </p:pic>
      <p:sp>
        <p:nvSpPr>
          <p:cNvPr id="96" name="TextBox 6"/>
          <p:cNvSpPr txBox="1"/>
          <p:nvPr/>
        </p:nvSpPr>
        <p:spPr>
          <a:xfrm>
            <a:off x="123963" y="2688210"/>
            <a:ext cx="5505205" cy="234374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1">
              <a:lnSpc>
                <a:spcPct val="150000"/>
              </a:lnSpc>
              <a:defRPr spc="317" sz="3000" u="sng">
                <a:latin typeface="Arial"/>
                <a:ea typeface="Arial"/>
                <a:cs typeface="Arial"/>
                <a:sym typeface="Arial"/>
              </a:defRPr>
            </a:pPr>
            <a:r>
              <a:t>Breast cancer detection from histopathology images using deep learning techniques</a:t>
            </a:r>
          </a:p>
        </p:txBody>
      </p:sp>
      <p:sp>
        <p:nvSpPr>
          <p:cNvPr id="97" name="TextBox 7"/>
          <p:cNvSpPr txBox="1"/>
          <p:nvPr/>
        </p:nvSpPr>
        <p:spPr>
          <a:xfrm>
            <a:off x="304800" y="6141208"/>
            <a:ext cx="5668947" cy="94282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500"/>
              </a:lnSpc>
              <a:defRPr spc="110" sz="2000">
                <a:latin typeface="Arial"/>
                <a:ea typeface="Arial"/>
                <a:cs typeface="Arial"/>
                <a:sym typeface="Arial"/>
              </a:defRPr>
            </a:pPr>
            <a:r>
              <a:t> </a:t>
            </a:r>
            <a:r>
              <a:rPr spc="155" u="sng"/>
              <a:t>DONE BY:</a:t>
            </a:r>
            <a:endParaRPr spc="155" u="sng"/>
          </a:p>
          <a:p>
            <a:pPr>
              <a:lnSpc>
                <a:spcPts val="2500"/>
              </a:lnSpc>
              <a:defRPr spc="155" sz="2000">
                <a:latin typeface="Arial"/>
                <a:ea typeface="Arial"/>
                <a:cs typeface="Arial"/>
                <a:sym typeface="Arial"/>
              </a:defRPr>
            </a:pPr>
          </a:p>
          <a:p>
            <a:pPr>
              <a:lnSpc>
                <a:spcPts val="2500"/>
              </a:lnSpc>
              <a:defRPr spc="155" sz="2000">
                <a:latin typeface="Arial"/>
                <a:ea typeface="Arial"/>
                <a:cs typeface="Arial"/>
                <a:sym typeface="Arial"/>
              </a:defRPr>
            </a:pPr>
            <a:r>
              <a:t> </a:t>
            </a:r>
            <a:r>
              <a:rPr b="1">
                <a:solidFill>
                  <a:srgbClr val="17375E"/>
                </a:solidFill>
              </a:rPr>
              <a:t>ABIRAMI SHREE P</a:t>
            </a:r>
          </a:p>
        </p:txBody>
      </p:sp>
      <p:sp>
        <p:nvSpPr>
          <p:cNvPr id="98" name="TextBox 8"/>
          <p:cNvSpPr txBox="1"/>
          <p:nvPr/>
        </p:nvSpPr>
        <p:spPr>
          <a:xfrm>
            <a:off x="4816002" y="6141208"/>
            <a:ext cx="4693141" cy="94282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500"/>
              </a:lnSpc>
              <a:defRPr spc="140" sz="2000">
                <a:latin typeface="Arial"/>
                <a:ea typeface="Arial"/>
                <a:cs typeface="Arial"/>
                <a:sym typeface="Arial"/>
              </a:defRPr>
            </a:pPr>
            <a:r>
              <a:t>     </a:t>
            </a:r>
            <a:r>
              <a:rPr u="sng"/>
              <a:t>UNDER THE GUIDANCE OF:</a:t>
            </a:r>
            <a:endParaRPr spc="155" u="sng"/>
          </a:p>
          <a:p>
            <a:pPr>
              <a:lnSpc>
                <a:spcPts val="2500"/>
              </a:lnSpc>
              <a:defRPr spc="155" sz="2000">
                <a:latin typeface="Arial"/>
                <a:ea typeface="Arial"/>
                <a:cs typeface="Arial"/>
                <a:sym typeface="Arial"/>
              </a:defRPr>
            </a:pPr>
          </a:p>
          <a:p>
            <a:pPr>
              <a:lnSpc>
                <a:spcPts val="2500"/>
              </a:lnSpc>
              <a:defRPr spc="155" sz="2000">
                <a:latin typeface="Arial"/>
                <a:ea typeface="Arial"/>
                <a:cs typeface="Arial"/>
                <a:sym typeface="Arial"/>
              </a:defRPr>
            </a:pPr>
            <a:r>
              <a:t>     </a:t>
            </a:r>
            <a:r>
              <a:rPr b="1">
                <a:solidFill>
                  <a:srgbClr val="17375E"/>
                </a:solidFill>
              </a:rPr>
              <a:t>Prof.CHIRANJEEVI N</a:t>
            </a:r>
          </a:p>
        </p:txBody>
      </p:sp>
      <p:sp>
        <p:nvSpPr>
          <p:cNvPr id="99" name="TextBox 8"/>
          <p:cNvSpPr txBox="1"/>
          <p:nvPr/>
        </p:nvSpPr>
        <p:spPr>
          <a:xfrm>
            <a:off x="1950720" y="4889599"/>
            <a:ext cx="7376160" cy="54407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i="1" sz="3200">
                <a:latin typeface="Times New Roman"/>
                <a:ea typeface="Times New Roman"/>
                <a:cs typeface="Times New Roman"/>
                <a:sym typeface="Times New Roman"/>
              </a:defRPr>
            </a:lvl1pPr>
          </a:lstStyle>
          <a:p>
            <a:pPr/>
            <a:r>
              <a:t>          </a:t>
            </a:r>
          </a:p>
        </p:txBody>
      </p:sp>
      <p:pic>
        <p:nvPicPr>
          <p:cNvPr id="100" name="Picture 2" descr="Picture 2"/>
          <p:cNvPicPr>
            <a:picLocks noChangeAspect="1"/>
          </p:cNvPicPr>
          <p:nvPr/>
        </p:nvPicPr>
        <p:blipFill>
          <a:blip r:embed="rId4">
            <a:extLst/>
          </a:blip>
          <a:stretch>
            <a:fillRect/>
          </a:stretch>
        </p:blipFill>
        <p:spPr>
          <a:xfrm>
            <a:off x="5657603" y="1986247"/>
            <a:ext cx="3810001" cy="3413464"/>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Picture 2" descr="Picture 2"/>
          <p:cNvPicPr>
            <a:picLocks noChangeAspect="1"/>
          </p:cNvPicPr>
          <p:nvPr/>
        </p:nvPicPr>
        <p:blipFill>
          <a:blip r:embed="rId2">
            <a:extLst/>
          </a:blip>
          <a:stretch>
            <a:fillRect/>
          </a:stretch>
        </p:blipFill>
        <p:spPr>
          <a:xfrm>
            <a:off x="1128946" y="1000125"/>
            <a:ext cx="7355107" cy="4143828"/>
          </a:xfrm>
          <a:prstGeom prst="rect">
            <a:avLst/>
          </a:prstGeom>
          <a:ln w="12700">
            <a:miter lim="400000"/>
          </a:ln>
        </p:spPr>
      </p:pic>
      <p:sp>
        <p:nvSpPr>
          <p:cNvPr id="203" name="TextBox 1"/>
          <p:cNvSpPr txBox="1"/>
          <p:nvPr/>
        </p:nvSpPr>
        <p:spPr>
          <a:xfrm>
            <a:off x="655320" y="228600"/>
            <a:ext cx="3201127"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600">
                <a:latin typeface="Arial"/>
                <a:ea typeface="Arial"/>
                <a:cs typeface="Arial"/>
                <a:sym typeface="Arial"/>
              </a:defRPr>
            </a:lvl1pPr>
          </a:lstStyle>
          <a:p>
            <a:pPr/>
            <a:r>
              <a:t>In brief ……</a:t>
            </a:r>
          </a:p>
        </p:txBody>
      </p:sp>
      <p:sp>
        <p:nvSpPr>
          <p:cNvPr id="204" name="TextBox 2"/>
          <p:cNvSpPr txBox="1"/>
          <p:nvPr/>
        </p:nvSpPr>
        <p:spPr>
          <a:xfrm>
            <a:off x="8874980" y="62484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10</a:t>
            </a:r>
          </a:p>
        </p:txBody>
      </p:sp>
      <p:sp>
        <p:nvSpPr>
          <p:cNvPr id="205" name="(12)"/>
          <p:cNvSpPr txBox="1"/>
          <p:nvPr/>
        </p:nvSpPr>
        <p:spPr>
          <a:xfrm>
            <a:off x="3811274" y="6119875"/>
            <a:ext cx="474500" cy="33308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(12)</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TextBox 1"/>
          <p:cNvSpPr txBox="1"/>
          <p:nvPr/>
        </p:nvSpPr>
        <p:spPr>
          <a:xfrm>
            <a:off x="731519" y="685799"/>
            <a:ext cx="7528561" cy="71391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3200" u="sng"/>
            </a:pPr>
            <a:r>
              <a:t>RESULTS &amp; CONCLUSION </a:t>
            </a:r>
            <a:r>
              <a:rPr u="none"/>
              <a:t>:</a:t>
            </a:r>
            <a:endParaRPr u="none"/>
          </a:p>
          <a:p>
            <a:pPr>
              <a:defRPr b="1" sz="3200"/>
            </a:pPr>
          </a:p>
          <a:p>
            <a:pPr>
              <a:defRPr b="1" sz="2400" u="sng"/>
            </a:pPr>
            <a:r>
              <a:t>DATASET SUMMARY</a:t>
            </a:r>
          </a:p>
          <a:p>
            <a:pPr>
              <a:defRPr b="1" sz="2400"/>
            </a:pPr>
          </a:p>
          <a:p>
            <a:pPr marL="342900" indent="-342900">
              <a:buSzPct val="100000"/>
              <a:buFont typeface="Courier New"/>
              <a:buChar char="o"/>
              <a:defRPr sz="2400"/>
            </a:pPr>
            <a:r>
              <a:t>OVERALL – 2,77,524</a:t>
            </a:r>
          </a:p>
          <a:p>
            <a:pPr marL="342900" indent="-342900">
              <a:buSzPct val="100000"/>
              <a:buFont typeface="Courier New"/>
              <a:buChar char="o"/>
              <a:defRPr sz="2400"/>
            </a:pPr>
            <a:r>
              <a:t>TRAINING – 1,93,000</a:t>
            </a:r>
          </a:p>
          <a:p>
            <a:pPr marL="342900" indent="-342900">
              <a:buSzPct val="100000"/>
              <a:buFont typeface="Courier New"/>
              <a:buChar char="o"/>
              <a:defRPr sz="2400"/>
            </a:pPr>
            <a:r>
              <a:t>DEVELOPING – 40,000</a:t>
            </a:r>
          </a:p>
          <a:p>
            <a:pPr marL="342900" indent="-342900">
              <a:buSzPct val="100000"/>
              <a:buFont typeface="Courier New"/>
              <a:buChar char="o"/>
              <a:defRPr sz="2400"/>
            </a:pPr>
            <a:r>
              <a:t>TESTING – 44,524   (21)</a:t>
            </a:r>
          </a:p>
          <a:p>
            <a:pPr marL="342900" indent="-342900">
              <a:buSzPct val="100000"/>
              <a:buFont typeface="Courier New"/>
              <a:buChar char="o"/>
              <a:defRPr sz="2400"/>
            </a:pPr>
          </a:p>
          <a:p>
            <a:pPr>
              <a:defRPr b="1" sz="2400" u="sng"/>
            </a:pPr>
            <a:r>
              <a:t>PRE-TRAINED DATA</a:t>
            </a:r>
          </a:p>
          <a:p>
            <a:pPr>
              <a:defRPr b="1" sz="2400"/>
            </a:pPr>
          </a:p>
          <a:p>
            <a:pPr>
              <a:defRPr sz="2400"/>
            </a:pPr>
            <a:r>
              <a:t>0 – HEALTHY </a:t>
            </a:r>
          </a:p>
          <a:p>
            <a:pPr>
              <a:defRPr sz="2400"/>
            </a:pPr>
            <a:r>
              <a:t>1 – CANCER</a:t>
            </a:r>
          </a:p>
          <a:p>
            <a:pPr>
              <a:defRPr b="1" sz="2400"/>
            </a:pPr>
          </a:p>
          <a:p>
            <a:pPr>
              <a:defRPr b="1" sz="2400"/>
            </a:pPr>
          </a:p>
          <a:p>
            <a:pPr>
              <a:defRPr b="1" sz="2400"/>
            </a:pPr>
          </a:p>
          <a:p>
            <a:pPr>
              <a:defRPr b="1" sz="3200"/>
            </a:pPr>
          </a:p>
        </p:txBody>
      </p:sp>
      <p:sp>
        <p:nvSpPr>
          <p:cNvPr id="208" name="TextBox 2"/>
          <p:cNvSpPr txBox="1"/>
          <p:nvPr/>
        </p:nvSpPr>
        <p:spPr>
          <a:xfrm>
            <a:off x="903731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11</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0" name="Picture 2" descr="Picture 2"/>
          <p:cNvPicPr>
            <a:picLocks noChangeAspect="1"/>
          </p:cNvPicPr>
          <p:nvPr/>
        </p:nvPicPr>
        <p:blipFill>
          <a:blip r:embed="rId2">
            <a:extLst/>
          </a:blip>
          <a:stretch>
            <a:fillRect/>
          </a:stretch>
        </p:blipFill>
        <p:spPr>
          <a:xfrm>
            <a:off x="338758" y="644459"/>
            <a:ext cx="9076084" cy="5257695"/>
          </a:xfrm>
          <a:prstGeom prst="rect">
            <a:avLst/>
          </a:prstGeom>
          <a:ln w="12700">
            <a:miter lim="400000"/>
          </a:ln>
        </p:spPr>
      </p:pic>
      <p:sp>
        <p:nvSpPr>
          <p:cNvPr id="211" name="TextBox 9"/>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12</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3" name="Picture 3" descr="Picture 3"/>
          <p:cNvPicPr>
            <a:picLocks noChangeAspect="1"/>
          </p:cNvPicPr>
          <p:nvPr/>
        </p:nvPicPr>
        <p:blipFill>
          <a:blip r:embed="rId2">
            <a:extLst/>
          </a:blip>
          <a:stretch>
            <a:fillRect/>
          </a:stretch>
        </p:blipFill>
        <p:spPr>
          <a:xfrm>
            <a:off x="-76200" y="470452"/>
            <a:ext cx="8858457" cy="5401307"/>
          </a:xfrm>
          <a:prstGeom prst="rect">
            <a:avLst/>
          </a:prstGeom>
          <a:ln w="12700">
            <a:miter lim="400000"/>
          </a:ln>
        </p:spPr>
      </p:pic>
      <p:sp>
        <p:nvSpPr>
          <p:cNvPr id="214" name="TextBox 4"/>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13</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6" name="Picture 3" descr="Picture 3"/>
          <p:cNvPicPr>
            <a:picLocks noChangeAspect="1"/>
          </p:cNvPicPr>
          <p:nvPr/>
        </p:nvPicPr>
        <p:blipFill>
          <a:blip r:embed="rId2">
            <a:extLst/>
          </a:blip>
          <a:stretch>
            <a:fillRect/>
          </a:stretch>
        </p:blipFill>
        <p:spPr>
          <a:xfrm>
            <a:off x="304800" y="762000"/>
            <a:ext cx="8839200" cy="5418605"/>
          </a:xfrm>
          <a:prstGeom prst="rect">
            <a:avLst/>
          </a:prstGeom>
          <a:ln w="12700">
            <a:miter lim="400000"/>
          </a:ln>
        </p:spPr>
      </p:pic>
      <p:sp>
        <p:nvSpPr>
          <p:cNvPr id="217" name="TextBox 4"/>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14</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9" name="Picture 1" descr="Picture 1"/>
          <p:cNvPicPr>
            <a:picLocks noChangeAspect="1"/>
          </p:cNvPicPr>
          <p:nvPr/>
        </p:nvPicPr>
        <p:blipFill>
          <a:blip r:embed="rId2">
            <a:extLst/>
          </a:blip>
          <a:stretch>
            <a:fillRect/>
          </a:stretch>
        </p:blipFill>
        <p:spPr>
          <a:xfrm>
            <a:off x="381000" y="838200"/>
            <a:ext cx="8915400" cy="5486400"/>
          </a:xfrm>
          <a:prstGeom prst="rect">
            <a:avLst/>
          </a:prstGeom>
          <a:ln w="12700">
            <a:miter lim="400000"/>
          </a:ln>
        </p:spPr>
      </p:pic>
      <p:sp>
        <p:nvSpPr>
          <p:cNvPr id="220" name="TextBox 2"/>
          <p:cNvSpPr txBox="1"/>
          <p:nvPr/>
        </p:nvSpPr>
        <p:spPr>
          <a:xfrm>
            <a:off x="8955964" y="6504695"/>
            <a:ext cx="822962" cy="3330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15</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2" name="Picture 2" descr="Picture 2"/>
          <p:cNvPicPr>
            <a:picLocks noChangeAspect="1"/>
          </p:cNvPicPr>
          <p:nvPr/>
        </p:nvPicPr>
        <p:blipFill>
          <a:blip r:embed="rId2">
            <a:extLst/>
          </a:blip>
          <a:stretch>
            <a:fillRect/>
          </a:stretch>
        </p:blipFill>
        <p:spPr>
          <a:xfrm>
            <a:off x="152400" y="1333500"/>
            <a:ext cx="8991600" cy="4648200"/>
          </a:xfrm>
          <a:prstGeom prst="rect">
            <a:avLst/>
          </a:prstGeom>
          <a:ln w="12700">
            <a:miter lim="400000"/>
          </a:ln>
        </p:spPr>
      </p:pic>
      <p:sp>
        <p:nvSpPr>
          <p:cNvPr id="223" name="TextBox 9"/>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16</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5" name="Picture 1" descr="Picture 1"/>
          <p:cNvPicPr>
            <a:picLocks noChangeAspect="1"/>
          </p:cNvPicPr>
          <p:nvPr/>
        </p:nvPicPr>
        <p:blipFill>
          <a:blip r:embed="rId2">
            <a:extLst/>
          </a:blip>
          <a:stretch>
            <a:fillRect/>
          </a:stretch>
        </p:blipFill>
        <p:spPr>
          <a:xfrm>
            <a:off x="424102" y="990600"/>
            <a:ext cx="8336198" cy="4993072"/>
          </a:xfrm>
          <a:prstGeom prst="rect">
            <a:avLst/>
          </a:prstGeom>
          <a:ln w="12700">
            <a:miter lim="400000"/>
          </a:ln>
        </p:spPr>
      </p:pic>
      <p:sp>
        <p:nvSpPr>
          <p:cNvPr id="226" name="TextBox 2"/>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17</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8" name="Picture 1" descr="Picture 1"/>
          <p:cNvPicPr>
            <a:picLocks noChangeAspect="1"/>
          </p:cNvPicPr>
          <p:nvPr/>
        </p:nvPicPr>
        <p:blipFill>
          <a:blip r:embed="rId2">
            <a:extLst/>
          </a:blip>
          <a:stretch>
            <a:fillRect/>
          </a:stretch>
        </p:blipFill>
        <p:spPr>
          <a:xfrm>
            <a:off x="22665" y="1104900"/>
            <a:ext cx="9325745" cy="5448300"/>
          </a:xfrm>
          <a:prstGeom prst="rect">
            <a:avLst/>
          </a:prstGeom>
          <a:ln w="12700">
            <a:miter lim="400000"/>
          </a:ln>
        </p:spPr>
      </p:pic>
      <p:sp>
        <p:nvSpPr>
          <p:cNvPr id="229" name="TextBox 2"/>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18</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 name="Picture 2" descr="Picture 2"/>
          <p:cNvPicPr>
            <a:picLocks noChangeAspect="1"/>
          </p:cNvPicPr>
          <p:nvPr/>
        </p:nvPicPr>
        <p:blipFill>
          <a:blip r:embed="rId2">
            <a:extLst/>
          </a:blip>
          <a:stretch>
            <a:fillRect/>
          </a:stretch>
        </p:blipFill>
        <p:spPr>
          <a:xfrm>
            <a:off x="762000" y="685800"/>
            <a:ext cx="7857174" cy="5562600"/>
          </a:xfrm>
          <a:prstGeom prst="rect">
            <a:avLst/>
          </a:prstGeom>
          <a:ln w="12700">
            <a:miter lim="400000"/>
          </a:ln>
        </p:spPr>
      </p:pic>
      <p:sp>
        <p:nvSpPr>
          <p:cNvPr id="232" name="TextBox 5"/>
          <p:cNvSpPr txBox="1"/>
          <p:nvPr/>
        </p:nvSpPr>
        <p:spPr>
          <a:xfrm>
            <a:off x="8891545" y="6324600"/>
            <a:ext cx="816335"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19</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2" name="Picture 2" descr="Picture 2"/>
          <p:cNvPicPr>
            <a:picLocks noChangeAspect="1"/>
          </p:cNvPicPr>
          <p:nvPr/>
        </p:nvPicPr>
        <p:blipFill>
          <a:blip r:embed="rId2">
            <a:extLst/>
          </a:blip>
          <a:stretch>
            <a:fillRect/>
          </a:stretch>
        </p:blipFill>
        <p:spPr>
          <a:xfrm>
            <a:off x="244595" y="116365"/>
            <a:ext cx="9509005" cy="1722648"/>
          </a:xfrm>
          <a:prstGeom prst="rect">
            <a:avLst/>
          </a:prstGeom>
          <a:ln w="12700">
            <a:miter lim="400000"/>
          </a:ln>
        </p:spPr>
      </p:pic>
      <p:sp>
        <p:nvSpPr>
          <p:cNvPr id="103" name="TextBox 4"/>
          <p:cNvSpPr txBox="1"/>
          <p:nvPr/>
        </p:nvSpPr>
        <p:spPr>
          <a:xfrm>
            <a:off x="835174" y="2952461"/>
            <a:ext cx="590551" cy="5890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1</a:t>
            </a:r>
          </a:p>
        </p:txBody>
      </p:sp>
      <p:sp>
        <p:nvSpPr>
          <p:cNvPr id="104" name="TextBox 5"/>
          <p:cNvSpPr txBox="1"/>
          <p:nvPr/>
        </p:nvSpPr>
        <p:spPr>
          <a:xfrm>
            <a:off x="1743075" y="3030727"/>
            <a:ext cx="2932696" cy="3605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900"/>
              </a:lnSpc>
              <a:defRPr spc="264" sz="2400">
                <a:latin typeface="Times New Roman"/>
                <a:ea typeface="Times New Roman"/>
                <a:cs typeface="Times New Roman"/>
                <a:sym typeface="Times New Roman"/>
              </a:defRPr>
            </a:lvl1pPr>
          </a:lstStyle>
          <a:p>
            <a:pPr/>
            <a:r>
              <a:t>INTRODUCTION</a:t>
            </a:r>
          </a:p>
        </p:txBody>
      </p:sp>
      <p:sp>
        <p:nvSpPr>
          <p:cNvPr id="105" name="TextBox 6"/>
          <p:cNvSpPr txBox="1"/>
          <p:nvPr/>
        </p:nvSpPr>
        <p:spPr>
          <a:xfrm>
            <a:off x="837451" y="4206023"/>
            <a:ext cx="590551" cy="5890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2</a:t>
            </a:r>
          </a:p>
        </p:txBody>
      </p:sp>
      <p:sp>
        <p:nvSpPr>
          <p:cNvPr id="106" name="TextBox 7"/>
          <p:cNvSpPr txBox="1"/>
          <p:nvPr/>
        </p:nvSpPr>
        <p:spPr>
          <a:xfrm>
            <a:off x="1743075" y="4174063"/>
            <a:ext cx="2553548" cy="7288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900"/>
              </a:lnSpc>
              <a:defRPr spc="264" sz="2400">
                <a:latin typeface="Times New Roman"/>
                <a:ea typeface="Times New Roman"/>
                <a:cs typeface="Times New Roman"/>
                <a:sym typeface="Times New Roman"/>
              </a:defRPr>
            </a:lvl1pPr>
          </a:lstStyle>
          <a:p>
            <a:pPr/>
            <a:r>
              <a:t>LITERATURE REVIEW</a:t>
            </a:r>
          </a:p>
        </p:txBody>
      </p:sp>
      <p:sp>
        <p:nvSpPr>
          <p:cNvPr id="107" name="TextBox 8"/>
          <p:cNvSpPr txBox="1"/>
          <p:nvPr/>
        </p:nvSpPr>
        <p:spPr>
          <a:xfrm>
            <a:off x="846230" y="5463323"/>
            <a:ext cx="590551" cy="5890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3</a:t>
            </a:r>
          </a:p>
        </p:txBody>
      </p:sp>
      <p:sp>
        <p:nvSpPr>
          <p:cNvPr id="108" name="TextBox 10"/>
          <p:cNvSpPr txBox="1"/>
          <p:nvPr/>
        </p:nvSpPr>
        <p:spPr>
          <a:xfrm>
            <a:off x="2285103" y="536721"/>
            <a:ext cx="7752224" cy="68627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700"/>
              </a:lnSpc>
              <a:defRPr spc="367" sz="4000">
                <a:latin typeface="Arial Rounded MT Bold"/>
                <a:ea typeface="Arial Rounded MT Bold"/>
                <a:cs typeface="Arial Rounded MT Bold"/>
                <a:sym typeface="Arial Rounded MT Bold"/>
              </a:defRPr>
            </a:lvl1pPr>
          </a:lstStyle>
          <a:p>
            <a:pPr/>
            <a:r>
              <a:t>Table of Contents</a:t>
            </a:r>
          </a:p>
        </p:txBody>
      </p:sp>
      <p:sp>
        <p:nvSpPr>
          <p:cNvPr id="109" name="TextBox 11"/>
          <p:cNvSpPr txBox="1"/>
          <p:nvPr/>
        </p:nvSpPr>
        <p:spPr>
          <a:xfrm>
            <a:off x="5557413" y="2952461"/>
            <a:ext cx="590551" cy="5890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4</a:t>
            </a:r>
          </a:p>
        </p:txBody>
      </p:sp>
      <p:sp>
        <p:nvSpPr>
          <p:cNvPr id="110" name="TextBox 12"/>
          <p:cNvSpPr txBox="1"/>
          <p:nvPr/>
        </p:nvSpPr>
        <p:spPr>
          <a:xfrm>
            <a:off x="6194345" y="2996674"/>
            <a:ext cx="2804622" cy="3605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900"/>
              </a:lnSpc>
              <a:defRPr spc="264" sz="2400">
                <a:latin typeface="Times New Roman"/>
                <a:ea typeface="Times New Roman"/>
                <a:cs typeface="Times New Roman"/>
                <a:sym typeface="Times New Roman"/>
              </a:defRPr>
            </a:lvl1pPr>
          </a:lstStyle>
          <a:p>
            <a:pPr/>
            <a:r>
              <a:t>METHODOLOGY</a:t>
            </a:r>
          </a:p>
        </p:txBody>
      </p:sp>
      <p:sp>
        <p:nvSpPr>
          <p:cNvPr id="111" name="TextBox 13"/>
          <p:cNvSpPr txBox="1"/>
          <p:nvPr/>
        </p:nvSpPr>
        <p:spPr>
          <a:xfrm>
            <a:off x="5603795" y="4183665"/>
            <a:ext cx="590551" cy="5890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5</a:t>
            </a:r>
          </a:p>
        </p:txBody>
      </p:sp>
      <p:sp>
        <p:nvSpPr>
          <p:cNvPr id="112" name="TextBox 15"/>
          <p:cNvSpPr txBox="1"/>
          <p:nvPr/>
        </p:nvSpPr>
        <p:spPr>
          <a:xfrm>
            <a:off x="5554100" y="5463321"/>
            <a:ext cx="590551" cy="58906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500"/>
              </a:lnSpc>
              <a:defRPr spc="289" sz="4800">
                <a:latin typeface="Times New Roman"/>
                <a:ea typeface="Times New Roman"/>
                <a:cs typeface="Times New Roman"/>
                <a:sym typeface="Times New Roman"/>
              </a:defRPr>
            </a:lvl1pPr>
          </a:lstStyle>
          <a:p>
            <a:pPr/>
            <a:r>
              <a:t>6</a:t>
            </a:r>
          </a:p>
        </p:txBody>
      </p:sp>
      <p:sp>
        <p:nvSpPr>
          <p:cNvPr id="113" name="TextBox 16"/>
          <p:cNvSpPr txBox="1"/>
          <p:nvPr/>
        </p:nvSpPr>
        <p:spPr>
          <a:xfrm>
            <a:off x="6291219" y="5506361"/>
            <a:ext cx="2553548" cy="36057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900"/>
              </a:lnSpc>
              <a:defRPr spc="264" sz="2400">
                <a:latin typeface="Times New Roman"/>
                <a:ea typeface="Times New Roman"/>
                <a:cs typeface="Times New Roman"/>
                <a:sym typeface="Times New Roman"/>
              </a:defRPr>
            </a:lvl1pPr>
          </a:lstStyle>
          <a:p>
            <a:pPr/>
            <a:r>
              <a:t>REFERENCES</a:t>
            </a:r>
          </a:p>
        </p:txBody>
      </p:sp>
      <p:sp>
        <p:nvSpPr>
          <p:cNvPr id="114" name="TextBox 17"/>
          <p:cNvSpPr txBox="1"/>
          <p:nvPr/>
        </p:nvSpPr>
        <p:spPr>
          <a:xfrm>
            <a:off x="1645919" y="5470345"/>
            <a:ext cx="3340358" cy="4520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900"/>
              </a:lnSpc>
              <a:defRPr spc="264" sz="2400">
                <a:latin typeface="Times New Roman"/>
                <a:ea typeface="Times New Roman"/>
                <a:cs typeface="Times New Roman"/>
                <a:sym typeface="Times New Roman"/>
              </a:defRPr>
            </a:lvl1pPr>
          </a:lstStyle>
          <a:p>
            <a:pPr/>
            <a:r>
              <a:t>AIM &amp; OBJECTIVE</a:t>
            </a:r>
          </a:p>
        </p:txBody>
      </p:sp>
      <p:sp>
        <p:nvSpPr>
          <p:cNvPr id="115" name="TextBox 19"/>
          <p:cNvSpPr txBox="1"/>
          <p:nvPr/>
        </p:nvSpPr>
        <p:spPr>
          <a:xfrm>
            <a:off x="6206935" y="4200912"/>
            <a:ext cx="3424745" cy="820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900"/>
              </a:lnSpc>
              <a:defRPr spc="264" sz="2400">
                <a:latin typeface="Times New Roman"/>
                <a:ea typeface="Times New Roman"/>
                <a:cs typeface="Times New Roman"/>
                <a:sym typeface="Times New Roman"/>
              </a:defRPr>
            </a:lvl1pPr>
          </a:lstStyle>
          <a:p>
            <a:pPr/>
            <a:r>
              <a:t>RESULTS &amp; CONCLUSION</a:t>
            </a:r>
          </a:p>
        </p:txBody>
      </p:sp>
      <p:sp>
        <p:nvSpPr>
          <p:cNvPr id="116" name="TextBox 20"/>
          <p:cNvSpPr txBox="1"/>
          <p:nvPr/>
        </p:nvSpPr>
        <p:spPr>
          <a:xfrm>
            <a:off x="9185210" y="6593812"/>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horz"/>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Picture 1" descr="Picture 1"/>
          <p:cNvPicPr>
            <a:picLocks noChangeAspect="1"/>
          </p:cNvPicPr>
          <p:nvPr/>
        </p:nvPicPr>
        <p:blipFill>
          <a:blip r:embed="rId2">
            <a:extLst/>
          </a:blip>
          <a:stretch>
            <a:fillRect/>
          </a:stretch>
        </p:blipFill>
        <p:spPr>
          <a:xfrm>
            <a:off x="381000" y="457200"/>
            <a:ext cx="8534400" cy="5791200"/>
          </a:xfrm>
          <a:prstGeom prst="rect">
            <a:avLst/>
          </a:prstGeom>
          <a:ln w="12700">
            <a:miter lim="400000"/>
          </a:ln>
        </p:spPr>
      </p:pic>
      <p:sp>
        <p:nvSpPr>
          <p:cNvPr id="235" name="TextBox 2"/>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20</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342900" y="1083505"/>
            <a:ext cx="7189331" cy="4181629"/>
          </a:xfrm>
          <a:prstGeom prst="rect">
            <a:avLst/>
          </a:prstGeom>
          <a:ln w="12700">
            <a:miter lim="400000"/>
          </a:ln>
        </p:spPr>
      </p:pic>
      <p:sp>
        <p:nvSpPr>
          <p:cNvPr id="238" name="TextBox 2"/>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21</a:t>
            </a:r>
          </a:p>
        </p:txBody>
      </p:sp>
      <p:sp>
        <p:nvSpPr>
          <p:cNvPr id="239" name="Model accuracy: 0.99 AUC…"/>
          <p:cNvSpPr txBox="1"/>
          <p:nvPr/>
        </p:nvSpPr>
        <p:spPr>
          <a:xfrm>
            <a:off x="1303524" y="5351365"/>
            <a:ext cx="5665327" cy="120938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rPr u="sng"/>
              <a:t>Model accuracy</a:t>
            </a:r>
            <a:r>
              <a:t>: </a:t>
            </a:r>
            <a:r>
              <a:rPr b="1"/>
              <a:t>0.99</a:t>
            </a:r>
            <a:r>
              <a:t> AUC</a:t>
            </a:r>
          </a:p>
          <a:p>
            <a:pPr/>
            <a:r>
              <a:rPr u="sng"/>
              <a:t>Source</a:t>
            </a:r>
            <a:r>
              <a:t>: </a:t>
            </a:r>
            <a:r>
              <a:rPr b="1"/>
              <a:t>ROC curve</a:t>
            </a:r>
            <a:r>
              <a:t> (Receiver Operating Characteristic curve)</a:t>
            </a:r>
          </a:p>
          <a:p>
            <a:pPr/>
            <a:r>
              <a:t>               </a:t>
            </a:r>
            <a:r>
              <a:rPr b="1"/>
              <a:t>AUC</a:t>
            </a:r>
            <a:r>
              <a:t> (Area Under the Curve)</a:t>
            </a:r>
          </a:p>
        </p:txBody>
      </p:sp>
      <p:sp>
        <p:nvSpPr>
          <p:cNvPr id="240" name="&gt;0.5 - No discrimination…"/>
          <p:cNvSpPr txBox="1"/>
          <p:nvPr/>
        </p:nvSpPr>
        <p:spPr>
          <a:xfrm>
            <a:off x="4553372" y="3491056"/>
            <a:ext cx="1848147" cy="9666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400"/>
            </a:pPr>
            <a:r>
              <a:rPr b="1"/>
              <a:t>&gt;0.5</a:t>
            </a:r>
            <a:r>
              <a:t> - No discrimination</a:t>
            </a:r>
          </a:p>
          <a:p>
            <a:pPr>
              <a:defRPr sz="1400"/>
            </a:pPr>
            <a:r>
              <a:rPr b="1"/>
              <a:t>0.7-0.8</a:t>
            </a:r>
            <a:r>
              <a:t> - Acceptable</a:t>
            </a:r>
          </a:p>
          <a:p>
            <a:pPr>
              <a:defRPr sz="1400"/>
            </a:pPr>
            <a:r>
              <a:rPr b="1"/>
              <a:t>0.8-0.9</a:t>
            </a:r>
            <a:r>
              <a:t> - Excellent</a:t>
            </a:r>
          </a:p>
          <a:p>
            <a:pPr>
              <a:defRPr sz="1400"/>
            </a:pPr>
            <a:r>
              <a:rPr b="1"/>
              <a:t>&gt;0.9</a:t>
            </a:r>
            <a:r>
              <a:t> - Outstanding</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CONCLUSION:…"/>
          <p:cNvSpPr txBox="1"/>
          <p:nvPr/>
        </p:nvSpPr>
        <p:spPr>
          <a:xfrm>
            <a:off x="398936" y="619005"/>
            <a:ext cx="8717704" cy="302206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000" u="sng"/>
            </a:pPr>
            <a:r>
              <a:t>CONCLUSION:        </a:t>
            </a:r>
          </a:p>
          <a:p>
            <a:pPr>
              <a:defRPr sz="3000" u="sng"/>
            </a:pPr>
          </a:p>
          <a:p>
            <a:pPr algn="just">
              <a:lnSpc>
                <a:spcPct val="150000"/>
              </a:lnSpc>
              <a:defRPr sz="2000"/>
            </a:pPr>
            <a:r>
              <a:t>Thereby implementing DL - (Deep Learning) models for the diagnosis purpose in the clinical practice using image based data will fetch an upper hand in the domain of both diagnosis as well as prevention of diseases to further proliferate.</a:t>
            </a:r>
          </a:p>
          <a:p>
            <a:pPr algn="just">
              <a:lnSpc>
                <a:spcPct val="150000"/>
              </a:lnSpc>
              <a:defRPr sz="2000"/>
            </a:pP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extBox 2"/>
          <p:cNvSpPr txBox="1"/>
          <p:nvPr/>
        </p:nvSpPr>
        <p:spPr>
          <a:xfrm>
            <a:off x="3550920" y="485520"/>
            <a:ext cx="3339396" cy="675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4000" u="sng">
                <a:latin typeface="Arial Rounded MT Bold"/>
                <a:ea typeface="Arial Rounded MT Bold"/>
                <a:cs typeface="Arial Rounded MT Bold"/>
                <a:sym typeface="Arial Rounded MT Bold"/>
              </a:defRPr>
            </a:pPr>
            <a:r>
              <a:t>References</a:t>
            </a:r>
            <a:r>
              <a:rPr u="none"/>
              <a:t>:</a:t>
            </a:r>
          </a:p>
        </p:txBody>
      </p:sp>
      <p:sp>
        <p:nvSpPr>
          <p:cNvPr id="245" name="TextBox 3"/>
          <p:cNvSpPr txBox="1"/>
          <p:nvPr/>
        </p:nvSpPr>
        <p:spPr>
          <a:xfrm>
            <a:off x="402855" y="1385927"/>
            <a:ext cx="9328890" cy="65460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06400" indent="-406400">
              <a:lnSpc>
                <a:spcPct val="107000"/>
              </a:lnSpc>
              <a:spcBef>
                <a:spcPts val="800"/>
              </a:spcBef>
            </a:pPr>
            <a:r>
              <a:t>1. 	Das A, Acharya UR, Panda SS, Sabut S. Deep learning based liver cancer detection using watershed transform and Gaussian mixture model techniques. Cogn Syst Res. 2019;54(December):165–75. </a:t>
            </a:r>
          </a:p>
          <a:p>
            <a:pPr marL="406400" indent="-406400">
              <a:lnSpc>
                <a:spcPct val="107000"/>
              </a:lnSpc>
              <a:spcBef>
                <a:spcPts val="800"/>
              </a:spcBef>
            </a:pPr>
            <a:r>
              <a:t>2. 	Shukla PK, Zakariah M, Hatamleh WA, Tarazi H, Tiwari B. AI-DRIVEN Novel Approach for Liver Cancer Screening and Prediction Using Cascaded Fully Convolutional Neural Network. J Healthc Eng. 2022;2022. </a:t>
            </a:r>
          </a:p>
          <a:p>
            <a:pPr marL="406400" indent="-406400">
              <a:lnSpc>
                <a:spcPct val="107000"/>
              </a:lnSpc>
              <a:spcBef>
                <a:spcPts val="800"/>
              </a:spcBef>
            </a:pPr>
          </a:p>
          <a:p>
            <a:pPr marL="406400" indent="-406400">
              <a:lnSpc>
                <a:spcPct val="107000"/>
              </a:lnSpc>
              <a:spcBef>
                <a:spcPts val="800"/>
              </a:spcBef>
            </a:pPr>
            <a:r>
              <a:t>    </a:t>
            </a:r>
            <a:r>
              <a:rPr b="1" sz="2600" u="sng">
                <a:latin typeface="Arial"/>
                <a:ea typeface="Arial"/>
                <a:cs typeface="Arial"/>
                <a:sym typeface="Arial"/>
              </a:rPr>
              <a:t>Web references</a:t>
            </a:r>
            <a:endParaRPr b="1" sz="2600" u="sng">
              <a:latin typeface="Arial"/>
              <a:ea typeface="Arial"/>
              <a:cs typeface="Arial"/>
              <a:sym typeface="Arial"/>
            </a:endParaRPr>
          </a:p>
          <a:p>
            <a:pPr marL="406400" indent="-406400">
              <a:lnSpc>
                <a:spcPct val="107000"/>
              </a:lnSpc>
              <a:spcBef>
                <a:spcPts val="800"/>
              </a:spcBef>
            </a:pPr>
            <a:r>
              <a:t>3.     https://www.pcf.org/about-breast-cancer/diagnosis-staging-breast-cancer/breast-cancer-/.</a:t>
            </a:r>
          </a:p>
          <a:p>
            <a:pPr marL="406400" indent="-406400">
              <a:lnSpc>
                <a:spcPct val="107000"/>
              </a:lnSpc>
              <a:spcBef>
                <a:spcPts val="800"/>
              </a:spcBef>
            </a:pPr>
            <a:r>
              <a:t>4.     https://oncohemakey.com/anatomy-and-pathology-of-breast-cancer/.</a:t>
            </a:r>
          </a:p>
          <a:p>
            <a:pPr marL="406400" indent="-406400">
              <a:lnSpc>
                <a:spcPct val="107000"/>
              </a:lnSpc>
              <a:spcBef>
                <a:spcPts val="800"/>
              </a:spcBef>
            </a:pPr>
            <a:r>
              <a:t>5.     https://breastcancernewstoday.com/breast-cancer-overview/.</a:t>
            </a:r>
          </a:p>
          <a:p>
            <a:pPr marL="406400" indent="-406400">
              <a:lnSpc>
                <a:spcPct val="107000"/>
              </a:lnSpc>
              <a:spcBef>
                <a:spcPts val="800"/>
              </a:spcBef>
            </a:pPr>
            <a:r>
              <a:t>6.     https://www.cancer.net/cancer-types/breast-cancer/risk-factors-and- prevention.</a:t>
            </a:r>
          </a:p>
          <a:p>
            <a:pPr marL="406400" indent="-406400">
              <a:lnSpc>
                <a:spcPct val="107000"/>
              </a:lnSpc>
              <a:spcBef>
                <a:spcPts val="800"/>
              </a:spcBef>
            </a:pPr>
            <a:r>
              <a:t>7.     https://www.cancer.net/cancer-types/breast-cancer/symptoms-and-signs.</a:t>
            </a:r>
          </a:p>
          <a:p>
            <a:pPr marL="406400" indent="-406400">
              <a:lnSpc>
                <a:spcPct val="107000"/>
              </a:lnSpc>
              <a:spcBef>
                <a:spcPts val="800"/>
              </a:spcBef>
            </a:pPr>
          </a:p>
          <a:p>
            <a:pPr>
              <a:lnSpc>
                <a:spcPct val="107000"/>
              </a:lnSpc>
              <a:spcBef>
                <a:spcPts val="800"/>
              </a:spcBef>
            </a:pPr>
            <a:br/>
            <a:r>
              <a:t> </a:t>
            </a:r>
          </a:p>
        </p:txBody>
      </p:sp>
      <p:sp>
        <p:nvSpPr>
          <p:cNvPr id="246" name="TextBox 4"/>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22</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TextBox 3"/>
          <p:cNvSpPr txBox="1"/>
          <p:nvPr/>
        </p:nvSpPr>
        <p:spPr>
          <a:xfrm>
            <a:off x="212355" y="750927"/>
            <a:ext cx="9328890" cy="474825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06400" indent="-406400">
              <a:lnSpc>
                <a:spcPct val="107000"/>
              </a:lnSpc>
              <a:spcBef>
                <a:spcPts val="800"/>
              </a:spcBef>
            </a:pPr>
          </a:p>
          <a:p>
            <a:pPr marL="406400" indent="-406400">
              <a:lnSpc>
                <a:spcPct val="107000"/>
              </a:lnSpc>
              <a:spcBef>
                <a:spcPts val="800"/>
              </a:spcBef>
            </a:pPr>
            <a:r>
              <a:t>8.     https://www.slideshare.net/FarazaJaved/breast-cancer-79088572.</a:t>
            </a:r>
          </a:p>
          <a:p>
            <a:pPr marL="406400" indent="-406400">
              <a:lnSpc>
                <a:spcPct val="107000"/>
              </a:lnSpc>
              <a:spcBef>
                <a:spcPts val="800"/>
              </a:spcBef>
            </a:pPr>
            <a:r>
              <a:t>9.   https://www.ncbi.nlm.nih.gov/books/NBK65915/.</a:t>
            </a:r>
          </a:p>
          <a:p>
            <a:pPr marL="406400" indent="-406400">
              <a:lnSpc>
                <a:spcPct val="107000"/>
              </a:lnSpc>
              <a:spcBef>
                <a:spcPts val="800"/>
              </a:spcBef>
            </a:pPr>
            <a:r>
              <a:t>10.   https://www.sas.com/en_in/insights/analytics/machine-learning.html.</a:t>
            </a:r>
          </a:p>
          <a:p>
            <a:pPr marL="406400" indent="-406400">
              <a:lnSpc>
                <a:spcPct val="107000"/>
              </a:lnSpc>
              <a:spcBef>
                <a:spcPts val="800"/>
              </a:spcBef>
            </a:pPr>
            <a:r>
              <a:t>11.   https://www.kaggle.com/datasets/sebastianriechert/lbreastcancer-diagnosis.</a:t>
            </a:r>
          </a:p>
          <a:p>
            <a:pPr marL="406400" indent="-406400">
              <a:lnSpc>
                <a:spcPct val="107000"/>
              </a:lnSpc>
              <a:spcBef>
                <a:spcPts val="800"/>
              </a:spcBef>
            </a:pPr>
          </a:p>
          <a:p>
            <a:pPr marL="406400" indent="-406400">
              <a:lnSpc>
                <a:spcPct val="107000"/>
              </a:lnSpc>
              <a:spcBef>
                <a:spcPts val="800"/>
              </a:spcBef>
            </a:pPr>
          </a:p>
          <a:p>
            <a:pPr marL="406400" indent="-406400">
              <a:lnSpc>
                <a:spcPct val="107000"/>
              </a:lnSpc>
              <a:spcBef>
                <a:spcPts val="800"/>
              </a:spcBef>
            </a:pPr>
          </a:p>
          <a:p>
            <a:pPr marL="406400" indent="-406400">
              <a:lnSpc>
                <a:spcPct val="107000"/>
              </a:lnSpc>
              <a:spcBef>
                <a:spcPts val="800"/>
              </a:spcBef>
            </a:pPr>
          </a:p>
          <a:p>
            <a:pPr>
              <a:lnSpc>
                <a:spcPct val="107000"/>
              </a:lnSpc>
              <a:spcBef>
                <a:spcPts val="800"/>
              </a:spcBef>
            </a:pPr>
            <a:br/>
            <a:r>
              <a:t> </a:t>
            </a:r>
          </a:p>
        </p:txBody>
      </p:sp>
      <p:sp>
        <p:nvSpPr>
          <p:cNvPr id="249" name="TextBox 4"/>
          <p:cNvSpPr txBox="1"/>
          <p:nvPr/>
        </p:nvSpPr>
        <p:spPr>
          <a:xfrm>
            <a:off x="8918049"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23</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Thank you……"/>
          <p:cNvSpPr txBox="1"/>
          <p:nvPr/>
        </p:nvSpPr>
        <p:spPr>
          <a:xfrm>
            <a:off x="2602074" y="3253966"/>
            <a:ext cx="4549451" cy="80726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5000">
                <a:latin typeface="Arial"/>
                <a:ea typeface="Arial"/>
                <a:cs typeface="Arial"/>
                <a:sym typeface="Arial"/>
              </a:defRPr>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TextBox 3"/>
          <p:cNvSpPr txBox="1"/>
          <p:nvPr/>
        </p:nvSpPr>
        <p:spPr>
          <a:xfrm>
            <a:off x="1981199" y="228600"/>
            <a:ext cx="7597252" cy="7680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6500"/>
              </a:lnSpc>
              <a:defRPr spc="281" sz="4000" u="sng">
                <a:latin typeface="Arial"/>
                <a:ea typeface="Arial"/>
                <a:cs typeface="Arial"/>
                <a:sym typeface="Arial"/>
              </a:defRPr>
            </a:lvl1pPr>
          </a:lstStyle>
          <a:p>
            <a:pPr/>
            <a:r>
              <a:t>INTRODUCTION</a:t>
            </a:r>
          </a:p>
        </p:txBody>
      </p:sp>
      <p:sp>
        <p:nvSpPr>
          <p:cNvPr id="119" name="TextBox 5"/>
          <p:cNvSpPr txBox="1"/>
          <p:nvPr/>
        </p:nvSpPr>
        <p:spPr>
          <a:xfrm>
            <a:off x="-587312" y="1597857"/>
            <a:ext cx="5490617" cy="6293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5400"/>
              </a:lnSpc>
              <a:defRPr spc="39" sz="3000" u="sng">
                <a:latin typeface="Arial"/>
                <a:ea typeface="Arial"/>
                <a:cs typeface="Arial"/>
                <a:sym typeface="Arial"/>
              </a:defRPr>
            </a:pPr>
            <a:r>
              <a:t>Breast  Cancer </a:t>
            </a:r>
            <a:r>
              <a:rPr u="none"/>
              <a:t>:</a:t>
            </a:r>
          </a:p>
        </p:txBody>
      </p:sp>
      <p:sp>
        <p:nvSpPr>
          <p:cNvPr id="120" name="TextBox 6"/>
          <p:cNvSpPr txBox="1"/>
          <p:nvPr/>
        </p:nvSpPr>
        <p:spPr>
          <a:xfrm>
            <a:off x="0" y="2790825"/>
            <a:ext cx="8763000" cy="344218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1" marL="580388" indent="-342900" algn="just">
              <a:lnSpc>
                <a:spcPts val="4600"/>
              </a:lnSpc>
              <a:buSzPct val="100000"/>
              <a:buChar char="➢"/>
              <a:defRPr b="1" sz="2000">
                <a:latin typeface="Arial"/>
                <a:ea typeface="Arial"/>
                <a:cs typeface="Arial"/>
                <a:sym typeface="Arial"/>
              </a:defRPr>
            </a:pPr>
            <a:r>
              <a:t>4 common types </a:t>
            </a:r>
            <a:r>
              <a:rPr b="0"/>
              <a:t>of breast cancer are </a:t>
            </a:r>
            <a:r>
              <a:rPr b="0">
                <a:solidFill>
                  <a:srgbClr val="46363B"/>
                </a:solidFill>
              </a:rPr>
              <a:t>ductal carcinoma in situ, invasive ductal carcinoma, inflammatory breast cancer, and metastatic breast cancer. (5)</a:t>
            </a:r>
            <a:endParaRPr b="0">
              <a:solidFill>
                <a:srgbClr val="46363B"/>
              </a:solidFill>
            </a:endParaRPr>
          </a:p>
          <a:p>
            <a:pPr lvl="1" marL="580388" indent="-342900" algn="just">
              <a:lnSpc>
                <a:spcPts val="4600"/>
              </a:lnSpc>
              <a:buSzPct val="100000"/>
              <a:buChar char="➢"/>
              <a:defRPr b="1" sz="2000">
                <a:solidFill>
                  <a:srgbClr val="46363B"/>
                </a:solidFill>
                <a:latin typeface="Arial"/>
                <a:ea typeface="Arial"/>
                <a:cs typeface="Arial"/>
                <a:sym typeface="Arial"/>
              </a:defRPr>
            </a:pPr>
            <a:r>
              <a:t>2</a:t>
            </a:r>
            <a:r>
              <a:rPr baseline="29600"/>
              <a:t>nd</a:t>
            </a:r>
            <a:r>
              <a:t> leading cause</a:t>
            </a:r>
            <a:r>
              <a:rPr b="0"/>
              <a:t> of cancer related deaths.(3)</a:t>
            </a:r>
          </a:p>
          <a:p>
            <a:pPr lvl="1" indent="237488" algn="just">
              <a:lnSpc>
                <a:spcPts val="4600"/>
              </a:lnSpc>
              <a:defRPr sz="2000">
                <a:latin typeface="Arial"/>
                <a:ea typeface="Arial"/>
                <a:cs typeface="Arial"/>
                <a:sym typeface="Arial"/>
              </a:defRPr>
            </a:pPr>
            <a:br>
              <a:rPr>
                <a:solidFill>
                  <a:srgbClr val="46363B"/>
                </a:solidFill>
              </a:rPr>
            </a:br>
          </a:p>
        </p:txBody>
      </p:sp>
      <p:sp>
        <p:nvSpPr>
          <p:cNvPr id="121" name="TextBox 3"/>
          <p:cNvSpPr txBox="1"/>
          <p:nvPr/>
        </p:nvSpPr>
        <p:spPr>
          <a:xfrm>
            <a:off x="9166969" y="65532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3</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horz"/>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extBox 1"/>
          <p:cNvSpPr txBox="1"/>
          <p:nvPr/>
        </p:nvSpPr>
        <p:spPr>
          <a:xfrm>
            <a:off x="274320" y="533400"/>
            <a:ext cx="8900160" cy="26489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000" u="sng">
                <a:latin typeface="Arial"/>
                <a:ea typeface="Arial"/>
                <a:cs typeface="Arial"/>
                <a:sym typeface="Arial"/>
              </a:defRPr>
            </a:pPr>
            <a:r>
              <a:t>DEEP LEARNING TECHNIQUE :</a:t>
            </a:r>
          </a:p>
          <a:p>
            <a:pPr>
              <a:defRPr sz="1900">
                <a:latin typeface="Arial"/>
                <a:ea typeface="Arial"/>
                <a:cs typeface="Arial"/>
                <a:sym typeface="Arial"/>
              </a:defRPr>
            </a:pPr>
          </a:p>
          <a:p>
            <a:pPr marL="285750" indent="-285750">
              <a:buSzPct val="100000"/>
              <a:buFont typeface="Arial"/>
              <a:buChar char="•"/>
              <a:defRPr sz="1500">
                <a:latin typeface="Arial"/>
                <a:ea typeface="Arial"/>
                <a:cs typeface="Arial"/>
                <a:sym typeface="Arial"/>
              </a:defRPr>
            </a:pPr>
            <a:r>
              <a:t>Deep Learning is a subfield of machine learning concerned with algorithms inspired by the structure and function of the brain called artificial neural networks.</a:t>
            </a:r>
          </a:p>
          <a:p>
            <a:pPr>
              <a:defRPr sz="1500">
                <a:latin typeface="Arial"/>
                <a:ea typeface="Arial"/>
                <a:cs typeface="Arial"/>
                <a:sym typeface="Arial"/>
              </a:defRPr>
            </a:pPr>
          </a:p>
          <a:p>
            <a:pPr marL="285750" indent="-285750">
              <a:buSzPct val="100000"/>
              <a:buFont typeface="Arial"/>
              <a:buChar char="•"/>
              <a:defRPr sz="1500">
                <a:latin typeface="Arial"/>
                <a:ea typeface="Arial"/>
                <a:cs typeface="Arial"/>
                <a:sym typeface="Arial"/>
              </a:defRPr>
            </a:pPr>
            <a:r>
              <a:t>More time to train, but less time to compute.</a:t>
            </a:r>
          </a:p>
          <a:p>
            <a:pPr>
              <a:defRPr sz="1500">
                <a:latin typeface="Arial"/>
                <a:ea typeface="Arial"/>
                <a:cs typeface="Arial"/>
                <a:sym typeface="Arial"/>
              </a:defRPr>
            </a:pPr>
          </a:p>
          <a:p>
            <a:pPr marL="285750" indent="-285750">
              <a:buSzPct val="100000"/>
              <a:buFont typeface="Arial"/>
              <a:buChar char="•"/>
              <a:defRPr sz="1500">
                <a:latin typeface="Arial"/>
                <a:ea typeface="Arial"/>
                <a:cs typeface="Arial"/>
                <a:sym typeface="Arial"/>
              </a:defRPr>
            </a:pPr>
            <a:r>
              <a:t>More accuracy, flexibility (4)</a:t>
            </a:r>
          </a:p>
          <a:p>
            <a:pPr>
              <a:defRPr sz="1900">
                <a:latin typeface="Arial"/>
                <a:ea typeface="Arial"/>
                <a:cs typeface="Arial"/>
                <a:sym typeface="Arial"/>
              </a:defRPr>
            </a:pPr>
          </a:p>
        </p:txBody>
      </p:sp>
      <p:pic>
        <p:nvPicPr>
          <p:cNvPr id="124" name="Picture 2" descr="Picture 2"/>
          <p:cNvPicPr>
            <a:picLocks noChangeAspect="1"/>
          </p:cNvPicPr>
          <p:nvPr/>
        </p:nvPicPr>
        <p:blipFill>
          <a:blip r:embed="rId2">
            <a:extLst/>
          </a:blip>
          <a:srcRect l="10546" t="11315" r="6398" b="12932"/>
          <a:stretch>
            <a:fillRect/>
          </a:stretch>
        </p:blipFill>
        <p:spPr>
          <a:xfrm>
            <a:off x="1828800" y="3276600"/>
            <a:ext cx="4800602" cy="3124201"/>
          </a:xfrm>
          <a:prstGeom prst="rect">
            <a:avLst/>
          </a:prstGeom>
          <a:ln w="12700">
            <a:miter lim="400000"/>
          </a:ln>
        </p:spPr>
      </p:pic>
      <p:sp>
        <p:nvSpPr>
          <p:cNvPr id="125" name="TextBox 2"/>
          <p:cNvSpPr txBox="1"/>
          <p:nvPr/>
        </p:nvSpPr>
        <p:spPr>
          <a:xfrm>
            <a:off x="9113519" y="6597133"/>
            <a:ext cx="822961" cy="3330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4</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7" name="Picture 2" descr="Picture 2"/>
          <p:cNvPicPr>
            <a:picLocks noChangeAspect="1"/>
          </p:cNvPicPr>
          <p:nvPr/>
        </p:nvPicPr>
        <p:blipFill>
          <a:blip r:embed="rId2">
            <a:extLst/>
          </a:blip>
          <a:stretch>
            <a:fillRect/>
          </a:stretch>
        </p:blipFill>
        <p:spPr>
          <a:xfrm>
            <a:off x="685800" y="1198493"/>
            <a:ext cx="8382000" cy="2857501"/>
          </a:xfrm>
          <a:prstGeom prst="rect">
            <a:avLst/>
          </a:prstGeom>
          <a:ln w="12700">
            <a:miter lim="400000"/>
          </a:ln>
        </p:spPr>
      </p:pic>
      <p:sp>
        <p:nvSpPr>
          <p:cNvPr id="128" name="TextBox 1"/>
          <p:cNvSpPr txBox="1"/>
          <p:nvPr/>
        </p:nvSpPr>
        <p:spPr>
          <a:xfrm>
            <a:off x="579119" y="457200"/>
            <a:ext cx="7071361" cy="44935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u="sng">
                <a:latin typeface="Arial"/>
                <a:ea typeface="Arial"/>
                <a:cs typeface="Arial"/>
                <a:sym typeface="Arial"/>
              </a:defRPr>
            </a:lvl1pPr>
          </a:lstStyle>
          <a:p>
            <a:pPr/>
            <a:r>
              <a:t>CNN – Convolutional Neural networks :</a:t>
            </a:r>
          </a:p>
        </p:txBody>
      </p:sp>
      <p:sp>
        <p:nvSpPr>
          <p:cNvPr id="129" name="TextBox 4"/>
          <p:cNvSpPr txBox="1"/>
          <p:nvPr/>
        </p:nvSpPr>
        <p:spPr>
          <a:xfrm>
            <a:off x="541019" y="4572000"/>
            <a:ext cx="8671561" cy="11647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buSzPct val="100000"/>
              <a:buChar char="➢"/>
              <a:defRPr sz="1500">
                <a:solidFill>
                  <a:srgbClr val="666666"/>
                </a:solidFill>
                <a:latin typeface="Arial"/>
                <a:ea typeface="Arial"/>
                <a:cs typeface="Arial"/>
                <a:sym typeface="Arial"/>
              </a:defRPr>
            </a:pPr>
            <a:r>
              <a:rPr>
                <a:solidFill>
                  <a:srgbClr val="000000"/>
                </a:solidFill>
              </a:rPr>
              <a:t>CNN is a type of ARTIFICIAL NEURAL NETWORK that are specially designed for image recognition and classification (specially designed to process pixel data).</a:t>
            </a:r>
            <a:endParaRPr>
              <a:solidFill>
                <a:srgbClr val="000000"/>
              </a:solidFill>
            </a:endParaRPr>
          </a:p>
          <a:p>
            <a:pPr>
              <a:defRPr sz="1500">
                <a:solidFill>
                  <a:srgbClr val="666666"/>
                </a:solidFill>
                <a:latin typeface="Arial"/>
                <a:ea typeface="Arial"/>
                <a:cs typeface="Arial"/>
                <a:sym typeface="Arial"/>
              </a:defRPr>
            </a:pPr>
          </a:p>
          <a:p>
            <a:pPr marL="285750" indent="-285750">
              <a:buSzPct val="100000"/>
              <a:buChar char="➢"/>
              <a:defRPr sz="1500">
                <a:latin typeface="Arial"/>
                <a:ea typeface="Arial"/>
                <a:cs typeface="Arial"/>
                <a:sym typeface="Arial"/>
              </a:defRPr>
            </a:pPr>
            <a:r>
              <a:t>It has 3 layers namely : input/ hidden/ output layers.(8)</a:t>
            </a:r>
          </a:p>
        </p:txBody>
      </p:sp>
      <p:sp>
        <p:nvSpPr>
          <p:cNvPr id="130" name="TextBox 3"/>
          <p:cNvSpPr txBox="1"/>
          <p:nvPr/>
        </p:nvSpPr>
        <p:spPr>
          <a:xfrm>
            <a:off x="8904797" y="63246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5</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TextBox 1"/>
          <p:cNvSpPr txBox="1"/>
          <p:nvPr/>
        </p:nvSpPr>
        <p:spPr>
          <a:xfrm>
            <a:off x="436754" y="1293178"/>
            <a:ext cx="8671560" cy="42360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500" u="sng">
                <a:latin typeface="Arial"/>
                <a:ea typeface="Arial"/>
                <a:cs typeface="Arial"/>
                <a:sym typeface="Arial"/>
              </a:defRPr>
            </a:pPr>
            <a:r>
              <a:t>ResNet 18 :</a:t>
            </a:r>
          </a:p>
          <a:p>
            <a:pPr>
              <a:defRPr sz="2000">
                <a:latin typeface="Arial"/>
                <a:ea typeface="Arial"/>
                <a:cs typeface="Arial"/>
                <a:sym typeface="Arial"/>
              </a:defRPr>
            </a:pPr>
          </a:p>
          <a:p>
            <a:pPr marL="285750" indent="-285750">
              <a:buSzPct val="100000"/>
              <a:buChar char="➢"/>
              <a:defRPr sz="1500">
                <a:latin typeface="Arial"/>
                <a:ea typeface="Arial"/>
                <a:cs typeface="Arial"/>
                <a:sym typeface="Arial"/>
              </a:defRPr>
            </a:pPr>
            <a:r>
              <a:t>Explored in 2017 - Kaiming He</a:t>
            </a:r>
            <a:r>
              <a:rPr>
                <a:solidFill>
                  <a:srgbClr val="BDC1C6"/>
                </a:solidFill>
              </a:rPr>
              <a:t>.</a:t>
            </a:r>
          </a:p>
          <a:p>
            <a:pPr marL="285750" indent="-285750">
              <a:buSzPct val="100000"/>
              <a:buChar char="➢"/>
              <a:defRPr sz="1500">
                <a:latin typeface="Arial"/>
                <a:ea typeface="Arial"/>
                <a:cs typeface="Arial"/>
                <a:sym typeface="Arial"/>
              </a:defRPr>
            </a:pPr>
            <a:r>
              <a:t>It is a 72-layer CNN architecture that is 18 layers deep.</a:t>
            </a:r>
          </a:p>
          <a:p>
            <a:pPr marL="285750" indent="-285750">
              <a:buSzPct val="100000"/>
              <a:buChar char="➢"/>
              <a:defRPr sz="1500">
                <a:latin typeface="Arial"/>
                <a:ea typeface="Arial"/>
                <a:cs typeface="Arial"/>
                <a:sym typeface="Arial"/>
              </a:defRPr>
            </a:pPr>
            <a:r>
              <a:t>Uniqueness - overcame the vanishing gradient problem.</a:t>
            </a:r>
          </a:p>
          <a:p>
            <a:pPr marL="285750" indent="-285750">
              <a:buSzPct val="100000"/>
              <a:buChar char="➢"/>
              <a:defRPr sz="1500">
                <a:latin typeface="Arial"/>
                <a:ea typeface="Arial"/>
                <a:cs typeface="Arial"/>
                <a:sym typeface="Arial"/>
              </a:defRPr>
            </a:pPr>
            <a:r>
              <a:t>Greater efficiency with increase in the dataset being used for training.(6)</a:t>
            </a:r>
          </a:p>
          <a:p>
            <a:pPr>
              <a:defRPr sz="2000">
                <a:latin typeface="Arial"/>
                <a:ea typeface="Arial"/>
                <a:cs typeface="Arial"/>
                <a:sym typeface="Arial"/>
              </a:defRPr>
            </a:pPr>
          </a:p>
          <a:p>
            <a:pPr marL="285750" indent="-285750">
              <a:buSzPct val="100000"/>
              <a:buChar char="➢"/>
              <a:defRPr sz="2000">
                <a:latin typeface="Arial"/>
                <a:ea typeface="Arial"/>
                <a:cs typeface="Arial"/>
                <a:sym typeface="Arial"/>
              </a:defRPr>
            </a:pPr>
          </a:p>
          <a:p>
            <a:pPr>
              <a:defRPr b="1" sz="2500" u="sng">
                <a:latin typeface="Arial"/>
                <a:ea typeface="Arial"/>
                <a:cs typeface="Arial"/>
                <a:sym typeface="Arial"/>
              </a:defRPr>
            </a:pPr>
            <a:r>
              <a:t>ReLU – Rectified Linear Unit</a:t>
            </a:r>
            <a:r>
              <a:rPr b="0"/>
              <a:t> </a:t>
            </a:r>
            <a:endParaRPr b="0"/>
          </a:p>
          <a:p>
            <a:pPr>
              <a:defRPr b="1" sz="2000">
                <a:latin typeface="Arial"/>
                <a:ea typeface="Arial"/>
                <a:cs typeface="Arial"/>
                <a:sym typeface="Arial"/>
              </a:defRPr>
            </a:pPr>
            <a:endParaRPr b="0"/>
          </a:p>
          <a:p>
            <a:pPr>
              <a:defRPr b="1" sz="2000">
                <a:latin typeface="Arial"/>
                <a:ea typeface="Arial"/>
                <a:cs typeface="Arial"/>
                <a:sym typeface="Arial"/>
              </a:defRPr>
            </a:pPr>
            <a:r>
              <a:rPr b="0"/>
              <a:t>(</a:t>
            </a:r>
            <a:r>
              <a:rPr b="0" sz="1500"/>
              <a:t>key factor to overcome the vanishing gradient/ its key feature is that it doesn’t allow the activation of all the neurons at the same time ) (7)</a:t>
            </a:r>
            <a:endParaRPr b="0" sz="1500"/>
          </a:p>
          <a:p>
            <a:pPr marL="285750" indent="-285750">
              <a:buSzPct val="100000"/>
              <a:buChar char="➢"/>
              <a:defRPr sz="2000">
                <a:latin typeface="Arial"/>
                <a:ea typeface="Arial"/>
                <a:cs typeface="Arial"/>
                <a:sym typeface="Arial"/>
              </a:defRPr>
            </a:pPr>
          </a:p>
          <a:p>
            <a:pPr>
              <a:defRPr sz="2000">
                <a:latin typeface="Arial"/>
                <a:ea typeface="Arial"/>
                <a:cs typeface="Arial"/>
                <a:sym typeface="Arial"/>
              </a:defRPr>
            </a:pPr>
          </a:p>
        </p:txBody>
      </p:sp>
      <p:sp>
        <p:nvSpPr>
          <p:cNvPr id="133" name="TextBox 2"/>
          <p:cNvSpPr txBox="1"/>
          <p:nvPr/>
        </p:nvSpPr>
        <p:spPr>
          <a:xfrm>
            <a:off x="9037319" y="6447182"/>
            <a:ext cx="822961" cy="3330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6</a:t>
            </a:r>
          </a:p>
        </p:txBody>
      </p:sp>
    </p:spTree>
  </p:cSld>
  <p:clrMapOvr>
    <a:masterClrMapping/>
  </p:clrMapOvr>
  <mc:AlternateContent xmlns:mc="http://schemas.openxmlformats.org/markup-compatibility/2006">
    <mc:Choice xmlns:p14="http://schemas.microsoft.com/office/powerpoint/2010/main" Requires="p14">
      <p:transition spd="slow" advClick="1" p14:dur="1200">
        <p:wipe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37" name="AutoShape 2"/>
          <p:cNvGrpSpPr/>
          <p:nvPr/>
        </p:nvGrpSpPr>
        <p:grpSpPr>
          <a:xfrm>
            <a:off x="-1657" y="-127000"/>
            <a:ext cx="9753601" cy="7315200"/>
            <a:chOff x="0" y="0"/>
            <a:chExt cx="9753600" cy="7315200"/>
          </a:xfrm>
        </p:grpSpPr>
        <p:sp>
          <p:nvSpPr>
            <p:cNvPr id="135" name="Rectangle"/>
            <p:cNvSpPr/>
            <p:nvPr/>
          </p:nvSpPr>
          <p:spPr>
            <a:xfrm>
              <a:off x="0" y="0"/>
              <a:ext cx="9753600" cy="7315200"/>
            </a:xfrm>
            <a:prstGeom prst="rect">
              <a:avLst/>
            </a:prstGeom>
            <a:solidFill>
              <a:srgbClr val="FFFFFF"/>
            </a:solidFill>
            <a:ln w="12700" cap="flat">
              <a:noFill/>
              <a:miter lim="400000"/>
            </a:ln>
            <a:effectLst/>
          </p:spPr>
          <p:txBody>
            <a:bodyPr wrap="square" lIns="45719" tIns="45719" rIns="45719" bIns="45719" numCol="1" anchor="t">
              <a:noAutofit/>
            </a:bodyPr>
            <a:lstStyle/>
            <a:p>
              <a:pPr/>
            </a:p>
          </p:txBody>
        </p:sp>
        <p:sp>
          <p:nvSpPr>
            <p:cNvPr id="136" name="REVIEW OF LITERATURE"/>
            <p:cNvSpPr txBox="1"/>
            <p:nvPr/>
          </p:nvSpPr>
          <p:spPr>
            <a:xfrm>
              <a:off x="45719" y="0"/>
              <a:ext cx="9662161" cy="8414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r>
                <a:t>                                                     </a:t>
              </a:r>
            </a:p>
            <a:p>
              <a:pPr>
                <a:defRPr b="1" sz="3600"/>
              </a:pPr>
              <a:r>
                <a:t>                           </a:t>
              </a:r>
              <a:r>
                <a:rPr u="sng"/>
                <a:t>REVIEW OF LITERATURE</a:t>
              </a:r>
            </a:p>
          </p:txBody>
        </p:sp>
      </p:grpSp>
      <p:graphicFrame>
        <p:nvGraphicFramePr>
          <p:cNvPr id="138" name="Table 5"/>
          <p:cNvGraphicFramePr/>
          <p:nvPr/>
        </p:nvGraphicFramePr>
        <p:xfrm>
          <a:off x="190501" y="1553706"/>
          <a:ext cx="9372598" cy="439984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76299"/>
                <a:gridCol w="2956439"/>
                <a:gridCol w="1846620"/>
                <a:gridCol w="1846620"/>
                <a:gridCol w="1846620"/>
              </a:tblGrid>
              <a:tr h="872068">
                <a:tc>
                  <a:txBody>
                    <a:bodyPr/>
                    <a:lstStyle/>
                    <a:p>
                      <a:pPr algn="l">
                        <a:defRPr b="0" sz="1800">
                          <a:solidFill>
                            <a:srgbClr val="000000"/>
                          </a:solidFill>
                        </a:defRPr>
                      </a:pPr>
                      <a:r>
                        <a:rPr b="1">
                          <a:solidFill>
                            <a:srgbClr val="FFFFFF"/>
                          </a:solidFill>
                        </a:rPr>
                        <a:t>     
S.NO</a:t>
                      </a:r>
                    </a:p>
                  </a:txBody>
                  <a:tcPr marL="45720" marR="45720" marT="45720" marB="45720" anchor="t" anchorCtr="0" horzOverflow="overflow"/>
                </a:tc>
                <a:tc>
                  <a:txBody>
                    <a:bodyPr/>
                    <a:lstStyle/>
                    <a:p>
                      <a:pPr algn="l">
                        <a:defRPr sz="1800"/>
                      </a:pPr>
                      <a:r>
                        <a:t>         </a:t>
                      </a:r>
                    </a:p>
                    <a:p>
                      <a:pPr algn="l">
                        <a:defRPr sz="1800"/>
                      </a:pPr>
                    </a:p>
                    <a:p>
                      <a:pPr algn="l">
                        <a:defRPr sz="1800"/>
                      </a:pPr>
                      <a:r>
                        <a:t>                      TITLE &amp; Author</a:t>
                      </a:r>
                    </a:p>
                  </a:txBody>
                  <a:tcPr marL="45720" marR="45720" marT="45720" marB="45720" anchor="t" anchorCtr="0" horzOverflow="overflow"/>
                </a:tc>
                <a:tc>
                  <a:txBody>
                    <a:bodyPr/>
                    <a:lstStyle/>
                    <a:p>
                      <a:pPr algn="l">
                        <a:defRPr sz="1800"/>
                      </a:pPr>
                      <a:r>
                        <a:t>      </a:t>
                      </a:r>
                    </a:p>
                    <a:p>
                      <a:pPr algn="l">
                        <a:defRPr sz="1800"/>
                      </a:pPr>
                    </a:p>
                    <a:p>
                      <a:pPr algn="l">
                        <a:defRPr sz="1800"/>
                      </a:pPr>
                      <a:r>
                        <a:t>           DATA</a:t>
                      </a:r>
                    </a:p>
                  </a:txBody>
                  <a:tcPr marL="45720" marR="45720" marT="45720" marB="45720" anchor="t" anchorCtr="0" horzOverflow="overflow"/>
                </a:tc>
                <a:tc>
                  <a:txBody>
                    <a:bodyPr/>
                    <a:lstStyle/>
                    <a:p>
                      <a:pPr algn="l">
                        <a:defRPr sz="1800"/>
                      </a:pPr>
                      <a:r>
                        <a:t>  </a:t>
                      </a:r>
                    </a:p>
                    <a:p>
                      <a:pPr algn="l">
                        <a:defRPr sz="1800"/>
                      </a:pPr>
                    </a:p>
                    <a:p>
                      <a:pPr algn="l">
                        <a:defRPr sz="1800"/>
                      </a:pPr>
                      <a:r>
                        <a:t>  METHODOLOGY</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       
AUTHOR &amp; YEAR</a:t>
                      </a:r>
                    </a:p>
                  </a:txBody>
                  <a:tcPr marL="45720" marR="45720" marT="45720" marB="45720" anchor="t" anchorCtr="0" horzOverflow="overflow"/>
                </a:tc>
              </a:tr>
              <a:tr h="1763889">
                <a:tc>
                  <a:txBody>
                    <a:bodyPr/>
                    <a:lstStyle/>
                    <a:p>
                      <a:pPr algn="l">
                        <a:defRPr sz="1800"/>
                      </a:pPr>
                      <a:r>
                        <a:t>      </a:t>
                      </a:r>
                    </a:p>
                    <a:p>
                      <a:pPr algn="l">
                        <a:defRPr sz="1800"/>
                      </a:pPr>
                    </a:p>
                    <a:p>
                      <a:pPr algn="l">
                        <a:defRPr sz="1800">
                          <a:solidFill>
                            <a:srgbClr val="000000"/>
                          </a:solidFill>
                        </a:defRPr>
                      </a:pPr>
                      <a:r>
                        <a:t>    1</a:t>
                      </a:r>
                    </a:p>
                  </a:txBody>
                  <a:tcPr marL="45720" marR="45720" marT="45720" marB="45720" anchor="t" anchorCtr="0" horzOverflow="overflow"/>
                </a:tc>
                <a:tc>
                  <a:txBody>
                    <a:bodyPr/>
                    <a:lstStyle/>
                    <a:p>
                      <a:pPr algn="l">
                        <a:defRPr b="1" sz="1500">
                          <a:solidFill>
                            <a:srgbClr val="000000"/>
                          </a:solidFill>
                          <a:latin typeface="Open Sans Light Bold"/>
                          <a:ea typeface="Open Sans Light Bold"/>
                          <a:cs typeface="Open Sans Light Bold"/>
                          <a:sym typeface="Open Sans Light Bold"/>
                        </a:defRPr>
                      </a:pPr>
                      <a:r>
                        <a:t>Deep learning based liver cancer detection using watershed transform and Gaussian mixture model techniques</a:t>
                      </a:r>
                      <a:r>
                        <a:rPr>
                          <a:latin typeface="Arial"/>
                          <a:ea typeface="Arial"/>
                          <a:cs typeface="Arial"/>
                          <a:sym typeface="Arial"/>
                        </a:rPr>
                        <a:t> </a:t>
                      </a:r>
                      <a:r>
                        <a:rPr b="0">
                          <a:latin typeface="Arial"/>
                          <a:ea typeface="Arial"/>
                          <a:cs typeface="Arial"/>
                          <a:sym typeface="Arial"/>
                        </a:rPr>
                        <a:t>(1)</a:t>
                      </a:r>
                    </a:p>
                  </a:txBody>
                  <a:tcPr marL="45720" marR="45720" marT="45720" marB="45720" anchor="t" anchorCtr="0" horzOverflow="overflow"/>
                </a:tc>
                <a:tc>
                  <a:txBody>
                    <a:bodyPr/>
                    <a:lstStyle/>
                    <a:p>
                      <a:pPr algn="l">
                        <a:defRPr sz="1500"/>
                      </a:pPr>
                      <a:r>
                        <a:rPr>
                          <a:solidFill>
                            <a:srgbClr val="000000"/>
                          </a:solidFill>
                        </a:rPr>
                        <a:t>225 - CT images of liver with cancer</a:t>
                      </a:r>
                    </a:p>
                  </a:txBody>
                  <a:tcPr marL="45720" marR="45720" marT="45720" marB="45720" anchor="t" anchorCtr="0" horzOverflow="overflow"/>
                </a:tc>
                <a:tc>
                  <a:txBody>
                    <a:bodyPr/>
                    <a:lstStyle/>
                    <a:p>
                      <a:pPr algn="l">
                        <a:defRPr sz="1800">
                          <a:solidFill>
                            <a:srgbClr val="000000"/>
                          </a:solidFill>
                        </a:defRPr>
                      </a:pPr>
                      <a:r>
                        <a:rPr sz="1500"/>
                        <a:t>Watershed transform &amp; Gaussian mixture model-(Classification of HCC, HEM &amp; MET)</a:t>
                      </a:r>
                    </a:p>
                  </a:txBody>
                  <a:tcPr marL="45720" marR="45720" marT="45720" marB="45720" anchor="t" anchorCtr="0" horzOverflow="overflow"/>
                </a:tc>
                <a:tc>
                  <a:txBody>
                    <a:bodyPr/>
                    <a:lstStyle/>
                    <a:p>
                      <a:pPr algn="l">
                        <a:defRPr sz="1800">
                          <a:solidFill>
                            <a:srgbClr val="000000"/>
                          </a:solidFill>
                        </a:defRPr>
                      </a:pPr>
                      <a:r>
                        <a:rPr sz="1500"/>
                        <a:t>Amita Das et al.,
-2019
          </a:t>
                      </a:r>
                    </a:p>
                  </a:txBody>
                  <a:tcPr marL="45720" marR="45720" marT="45720" marB="45720" anchor="t" anchorCtr="0" horzOverflow="overflow"/>
                </a:tc>
              </a:tr>
              <a:tr h="1763889">
                <a:tc>
                  <a:txBody>
                    <a:bodyPr/>
                    <a:lstStyle/>
                    <a:p>
                      <a:pPr algn="l">
                        <a:defRPr sz="1800"/>
                      </a:pPr>
                      <a:r>
                        <a:t>             </a:t>
                      </a:r>
                    </a:p>
                    <a:p>
                      <a:pPr algn="l">
                        <a:defRPr sz="1800"/>
                      </a:pPr>
                      <a:r>
                        <a:t>   </a:t>
                      </a:r>
                    </a:p>
                    <a:p>
                      <a:pPr algn="l">
                        <a:defRPr sz="1800"/>
                      </a:pPr>
                      <a:r>
                        <a:t>   </a:t>
                      </a:r>
                      <a:r>
                        <a:rPr>
                          <a:solidFill>
                            <a:srgbClr val="000000"/>
                          </a:solidFill>
                        </a:rPr>
                        <a:t>2</a:t>
                      </a:r>
                      <a:endParaRPr>
                        <a:solidFill>
                          <a:srgbClr val="000000"/>
                        </a:solidFill>
                      </a:endParaRPr>
                    </a:p>
                    <a:p>
                      <a:pPr algn="l">
                        <a:defRPr sz="1800"/>
                      </a:pPr>
                      <a:r>
                        <a:t>                        </a:t>
                      </a:r>
                    </a:p>
                  </a:txBody>
                  <a:tcPr marL="45720" marR="45720" marT="45720" marB="45720" anchor="t" anchorCtr="0" horzOverflow="overflow"/>
                </a:tc>
                <a:tc>
                  <a:txBody>
                    <a:bodyPr/>
                    <a:lstStyle/>
                    <a:p>
                      <a:pPr algn="l">
                        <a:defRPr b="1" sz="1500">
                          <a:solidFill>
                            <a:srgbClr val="000000"/>
                          </a:solidFill>
                          <a:latin typeface="Arial"/>
                          <a:ea typeface="Arial"/>
                          <a:cs typeface="Arial"/>
                          <a:sym typeface="Arial"/>
                        </a:defRPr>
                      </a:pPr>
                      <a:r>
                        <a:t>AI – Driven novel approach for breast cancer screening and prediction using cascaded fully convolutional neural network </a:t>
                      </a:r>
                      <a:r>
                        <a:rPr b="0"/>
                        <a:t>(2)</a:t>
                      </a:r>
                    </a:p>
                  </a:txBody>
                  <a:tcPr marL="45720" marR="45720" marT="45720" marB="45720" anchor="t" anchorCtr="0" horzOverflow="overflow"/>
                </a:tc>
                <a:tc>
                  <a:txBody>
                    <a:bodyPr/>
                    <a:lstStyle/>
                    <a:p>
                      <a:pPr algn="l">
                        <a:defRPr sz="1800">
                          <a:solidFill>
                            <a:srgbClr val="000000"/>
                          </a:solidFill>
                        </a:defRPr>
                      </a:pPr>
                      <a:r>
                        <a:rPr sz="1500">
                          <a:latin typeface="Arial"/>
                          <a:ea typeface="Arial"/>
                          <a:cs typeface="Arial"/>
                          <a:sym typeface="Arial"/>
                        </a:rPr>
                        <a:t>1331 - MRI images of abdomen</a:t>
                      </a:r>
                    </a:p>
                  </a:txBody>
                  <a:tcPr marL="45720" marR="45720" marT="45720" marB="45720" anchor="t" anchorCtr="0" horzOverflow="overflow"/>
                </a:tc>
                <a:tc>
                  <a:txBody>
                    <a:bodyPr/>
                    <a:lstStyle/>
                    <a:p>
                      <a:pPr algn="l">
                        <a:defRPr sz="1800">
                          <a:solidFill>
                            <a:srgbClr val="000000"/>
                          </a:solidFill>
                        </a:defRPr>
                      </a:pPr>
                      <a:r>
                        <a:rPr sz="1500"/>
                        <a:t>Geodesic active contour analysis &amp; Cascaded fully convolutional neural network - tumour detection, lesions </a:t>
                      </a:r>
                    </a:p>
                  </a:txBody>
                  <a:tcPr marL="45720" marR="45720" marT="45720" marB="45720" anchor="t" anchorCtr="0" horzOverflow="overflow"/>
                </a:tc>
                <a:tc>
                  <a:txBody>
                    <a:bodyPr/>
                    <a:lstStyle/>
                    <a:p>
                      <a:pPr algn="l">
                        <a:defRPr sz="1800">
                          <a:solidFill>
                            <a:srgbClr val="000000"/>
                          </a:solidFill>
                        </a:defRPr>
                      </a:pPr>
                      <a:r>
                        <a:rPr sz="1500"/>
                        <a:t>Piyush Kumar, Mohammed Zakaria, Hussar Taazi and Basant Tiwari - 2022</a:t>
                      </a:r>
                    </a:p>
                  </a:txBody>
                  <a:tcPr marL="45720" marR="45720" marT="45720" marB="45720" anchor="t" anchorCtr="0" horzOverflow="overflow"/>
                </a:tc>
              </a:tr>
            </a:tbl>
          </a:graphicData>
        </a:graphic>
      </p:graphicFrame>
      <p:sp>
        <p:nvSpPr>
          <p:cNvPr id="139" name="TextBox 5"/>
          <p:cNvSpPr txBox="1"/>
          <p:nvPr/>
        </p:nvSpPr>
        <p:spPr>
          <a:xfrm>
            <a:off x="9189719" y="6629400"/>
            <a:ext cx="3623916"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7</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horz"/>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TextBox 4"/>
          <p:cNvSpPr txBox="1"/>
          <p:nvPr/>
        </p:nvSpPr>
        <p:spPr>
          <a:xfrm>
            <a:off x="990600" y="1143000"/>
            <a:ext cx="8153400" cy="140510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800"/>
              </a:lnSpc>
              <a:defRPr sz="2000">
                <a:latin typeface="Arial"/>
                <a:ea typeface="Arial"/>
                <a:cs typeface="Arial"/>
                <a:sym typeface="Arial"/>
              </a:defRPr>
            </a:lvl1pPr>
          </a:lstStyle>
          <a:p>
            <a:pPr/>
            <a:r>
              <a:t>To detect the presence of cancer cells if any, from the provided histopathology images of human breast tissue using deep learning model.</a:t>
            </a:r>
          </a:p>
        </p:txBody>
      </p:sp>
      <p:sp>
        <p:nvSpPr>
          <p:cNvPr id="142" name="TextBox 5"/>
          <p:cNvSpPr txBox="1"/>
          <p:nvPr/>
        </p:nvSpPr>
        <p:spPr>
          <a:xfrm>
            <a:off x="-838200" y="252891"/>
            <a:ext cx="4895850" cy="6903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6000"/>
              </a:lnSpc>
              <a:defRPr b="1" spc="590" sz="3000" u="sng">
                <a:latin typeface="Arial"/>
                <a:ea typeface="Arial"/>
                <a:cs typeface="Arial"/>
                <a:sym typeface="Arial"/>
              </a:defRPr>
            </a:pPr>
            <a:r>
              <a:t>AIM </a:t>
            </a:r>
            <a:r>
              <a:rPr u="none"/>
              <a:t>:</a:t>
            </a:r>
          </a:p>
        </p:txBody>
      </p:sp>
      <p:sp>
        <p:nvSpPr>
          <p:cNvPr id="143" name="TextBox 7"/>
          <p:cNvSpPr txBox="1"/>
          <p:nvPr/>
        </p:nvSpPr>
        <p:spPr>
          <a:xfrm>
            <a:off x="990600" y="3048000"/>
            <a:ext cx="4438650" cy="5481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4600"/>
              </a:lnSpc>
              <a:defRPr b="1" spc="283" sz="3000" u="sng">
                <a:latin typeface="Arial"/>
                <a:ea typeface="Arial"/>
                <a:cs typeface="Arial"/>
                <a:sym typeface="Arial"/>
              </a:defRPr>
            </a:pPr>
            <a:r>
              <a:t>OBJECTIVES </a:t>
            </a:r>
            <a:r>
              <a:rPr u="none"/>
              <a:t>:</a:t>
            </a:r>
          </a:p>
        </p:txBody>
      </p:sp>
      <p:sp>
        <p:nvSpPr>
          <p:cNvPr id="144" name="TextBox 13"/>
          <p:cNvSpPr txBox="1"/>
          <p:nvPr/>
        </p:nvSpPr>
        <p:spPr>
          <a:xfrm>
            <a:off x="807719" y="3875916"/>
            <a:ext cx="8138162" cy="18357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899" indent="-342899">
              <a:buSzPct val="100000"/>
              <a:buFont typeface="Arial"/>
              <a:buChar char="•"/>
              <a:defRPr b="1" sz="2000">
                <a:latin typeface="Arial"/>
                <a:ea typeface="Arial"/>
                <a:cs typeface="Arial"/>
                <a:sym typeface="Arial"/>
              </a:defRPr>
            </a:pPr>
            <a:r>
              <a:t>Classify</a:t>
            </a:r>
            <a:r>
              <a:rPr b="0"/>
              <a:t> - a histopathology image to detect the presence of cancer.</a:t>
            </a:r>
            <a:endParaRPr b="0"/>
          </a:p>
          <a:p>
            <a:pPr>
              <a:defRPr b="1" sz="2000">
                <a:latin typeface="Arial"/>
                <a:ea typeface="Arial"/>
                <a:cs typeface="Arial"/>
                <a:sym typeface="Arial"/>
              </a:defRPr>
            </a:pPr>
            <a:endParaRPr b="0"/>
          </a:p>
          <a:p>
            <a:pPr marL="342899" indent="-342899">
              <a:buSzPct val="100000"/>
              <a:buFont typeface="Arial"/>
              <a:buChar char="•"/>
              <a:defRPr b="1" sz="2000">
                <a:latin typeface="Arial"/>
                <a:ea typeface="Arial"/>
                <a:cs typeface="Arial"/>
                <a:sym typeface="Arial"/>
              </a:defRPr>
            </a:pPr>
            <a:r>
              <a:t>Formulate</a:t>
            </a:r>
            <a:r>
              <a:rPr b="0"/>
              <a:t> – a deep neural network model for the detection of normal &amp; abnormal breast cells.</a:t>
            </a:r>
            <a:endParaRPr b="0"/>
          </a:p>
          <a:p>
            <a:pPr>
              <a:defRPr b="1" sz="2000">
                <a:latin typeface="Arial"/>
                <a:ea typeface="Arial"/>
                <a:cs typeface="Arial"/>
                <a:sym typeface="Arial"/>
              </a:defRPr>
            </a:pPr>
            <a:endParaRPr b="0"/>
          </a:p>
          <a:p>
            <a:pPr marL="342899" indent="-342899">
              <a:buSzPct val="100000"/>
              <a:buFont typeface="Arial"/>
              <a:buChar char="•"/>
              <a:defRPr b="1" sz="2000">
                <a:latin typeface="Arial"/>
                <a:ea typeface="Arial"/>
                <a:cs typeface="Arial"/>
                <a:sym typeface="Arial"/>
              </a:defRPr>
            </a:pPr>
            <a:r>
              <a:t>Evaluate</a:t>
            </a:r>
            <a:r>
              <a:rPr b="0"/>
              <a:t> - the accuracy of the model &amp; report the metrics.</a:t>
            </a:r>
          </a:p>
        </p:txBody>
      </p:sp>
      <p:sp>
        <p:nvSpPr>
          <p:cNvPr id="145" name="TextBox 1"/>
          <p:cNvSpPr txBox="1"/>
          <p:nvPr/>
        </p:nvSpPr>
        <p:spPr>
          <a:xfrm>
            <a:off x="8808719" y="6477000"/>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8</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horz"/>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TextBox 2"/>
          <p:cNvSpPr txBox="1"/>
          <p:nvPr/>
        </p:nvSpPr>
        <p:spPr>
          <a:xfrm>
            <a:off x="1126357" y="617100"/>
            <a:ext cx="3822996" cy="64632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4000" u="sng">
                <a:latin typeface="Arial"/>
                <a:ea typeface="Arial"/>
                <a:cs typeface="Arial"/>
                <a:sym typeface="Arial"/>
              </a:defRPr>
            </a:lvl1pPr>
          </a:lstStyle>
          <a:p>
            <a:pPr/>
            <a:r>
              <a:t>Methodology :</a:t>
            </a:r>
          </a:p>
        </p:txBody>
      </p:sp>
      <p:grpSp>
        <p:nvGrpSpPr>
          <p:cNvPr id="150" name="Rectangle 3"/>
          <p:cNvGrpSpPr/>
          <p:nvPr/>
        </p:nvGrpSpPr>
        <p:grpSpPr>
          <a:xfrm>
            <a:off x="2945590" y="1694276"/>
            <a:ext cx="1600201" cy="707887"/>
            <a:chOff x="0" y="0"/>
            <a:chExt cx="1600200" cy="707886"/>
          </a:xfrm>
        </p:grpSpPr>
        <p:sp>
          <p:nvSpPr>
            <p:cNvPr id="148"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49" name="Training"/>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Training</a:t>
              </a:r>
            </a:p>
          </p:txBody>
        </p:sp>
      </p:grpSp>
      <p:grpSp>
        <p:nvGrpSpPr>
          <p:cNvPr id="153" name="Rectangle 4"/>
          <p:cNvGrpSpPr/>
          <p:nvPr/>
        </p:nvGrpSpPr>
        <p:grpSpPr>
          <a:xfrm>
            <a:off x="2931820" y="2894559"/>
            <a:ext cx="1600201" cy="707887"/>
            <a:chOff x="0" y="0"/>
            <a:chExt cx="1600200" cy="707886"/>
          </a:xfrm>
        </p:grpSpPr>
        <p:sp>
          <p:nvSpPr>
            <p:cNvPr id="151"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52" name="Pre-processing"/>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Pre-processing</a:t>
              </a:r>
            </a:p>
          </p:txBody>
        </p:sp>
      </p:grpSp>
      <p:grpSp>
        <p:nvGrpSpPr>
          <p:cNvPr id="156" name="Rectangle 5"/>
          <p:cNvGrpSpPr/>
          <p:nvPr/>
        </p:nvGrpSpPr>
        <p:grpSpPr>
          <a:xfrm>
            <a:off x="2914376" y="5990213"/>
            <a:ext cx="1600201" cy="707887"/>
            <a:chOff x="0" y="0"/>
            <a:chExt cx="1600200" cy="707886"/>
          </a:xfrm>
        </p:grpSpPr>
        <p:sp>
          <p:nvSpPr>
            <p:cNvPr id="154"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55" name="Trained template"/>
            <p:cNvSpPr txBox="1"/>
            <p:nvPr/>
          </p:nvSpPr>
          <p:spPr>
            <a:xfrm>
              <a:off x="58419" y="41349"/>
              <a:ext cx="1483362" cy="6251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Trained template</a:t>
              </a:r>
            </a:p>
          </p:txBody>
        </p:sp>
      </p:grpSp>
      <p:grpSp>
        <p:nvGrpSpPr>
          <p:cNvPr id="159" name="Rectangle 6"/>
          <p:cNvGrpSpPr/>
          <p:nvPr/>
        </p:nvGrpSpPr>
        <p:grpSpPr>
          <a:xfrm>
            <a:off x="2914376" y="4832595"/>
            <a:ext cx="1600201" cy="917288"/>
            <a:chOff x="0" y="0"/>
            <a:chExt cx="1600200" cy="917287"/>
          </a:xfrm>
        </p:grpSpPr>
        <p:sp>
          <p:nvSpPr>
            <p:cNvPr id="157" name="Rectangle"/>
            <p:cNvSpPr/>
            <p:nvPr/>
          </p:nvSpPr>
          <p:spPr>
            <a:xfrm>
              <a:off x="0" y="104700"/>
              <a:ext cx="1600200" cy="707887"/>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58" name="Feature extraction &amp; selection"/>
            <p:cNvSpPr txBox="1"/>
            <p:nvPr/>
          </p:nvSpPr>
          <p:spPr>
            <a:xfrm>
              <a:off x="58419" y="0"/>
              <a:ext cx="1483362" cy="9172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Feature extraction &amp; selection</a:t>
              </a:r>
            </a:p>
          </p:txBody>
        </p:sp>
      </p:grpSp>
      <p:grpSp>
        <p:nvGrpSpPr>
          <p:cNvPr id="162" name="Rectangle 7"/>
          <p:cNvGrpSpPr/>
          <p:nvPr/>
        </p:nvGrpSpPr>
        <p:grpSpPr>
          <a:xfrm>
            <a:off x="2931820" y="3915928"/>
            <a:ext cx="1600201" cy="707887"/>
            <a:chOff x="0" y="0"/>
            <a:chExt cx="1600200" cy="707886"/>
          </a:xfrm>
        </p:grpSpPr>
        <p:sp>
          <p:nvSpPr>
            <p:cNvPr id="160"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61" name="Segmentation"/>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Segmentation</a:t>
              </a:r>
            </a:p>
          </p:txBody>
        </p:sp>
      </p:grpSp>
      <p:grpSp>
        <p:nvGrpSpPr>
          <p:cNvPr id="165" name="Rectangle 8"/>
          <p:cNvGrpSpPr/>
          <p:nvPr/>
        </p:nvGrpSpPr>
        <p:grpSpPr>
          <a:xfrm>
            <a:off x="6248400" y="994835"/>
            <a:ext cx="1600200" cy="707887"/>
            <a:chOff x="0" y="0"/>
            <a:chExt cx="1600200" cy="707886"/>
          </a:xfrm>
        </p:grpSpPr>
        <p:sp>
          <p:nvSpPr>
            <p:cNvPr id="163"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64" name="Testing"/>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Testing</a:t>
              </a:r>
            </a:p>
          </p:txBody>
        </p:sp>
      </p:grpSp>
      <p:grpSp>
        <p:nvGrpSpPr>
          <p:cNvPr id="168" name="Rectangle 9"/>
          <p:cNvGrpSpPr/>
          <p:nvPr/>
        </p:nvGrpSpPr>
        <p:grpSpPr>
          <a:xfrm>
            <a:off x="6248400" y="2292776"/>
            <a:ext cx="1600200" cy="707887"/>
            <a:chOff x="0" y="0"/>
            <a:chExt cx="1600200" cy="707886"/>
          </a:xfrm>
        </p:grpSpPr>
        <p:sp>
          <p:nvSpPr>
            <p:cNvPr id="166"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67" name="Pre-processing"/>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Pre-processing</a:t>
              </a:r>
            </a:p>
          </p:txBody>
        </p:sp>
      </p:grpSp>
      <p:grpSp>
        <p:nvGrpSpPr>
          <p:cNvPr id="171" name="Rectangle 10"/>
          <p:cNvGrpSpPr/>
          <p:nvPr/>
        </p:nvGrpSpPr>
        <p:grpSpPr>
          <a:xfrm>
            <a:off x="6248400" y="3420952"/>
            <a:ext cx="1600200" cy="707887"/>
            <a:chOff x="0" y="0"/>
            <a:chExt cx="1600200" cy="707886"/>
          </a:xfrm>
        </p:grpSpPr>
        <p:sp>
          <p:nvSpPr>
            <p:cNvPr id="169"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70" name="Segmentation"/>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Segmentation</a:t>
              </a:r>
            </a:p>
          </p:txBody>
        </p:sp>
      </p:grpSp>
      <p:grpSp>
        <p:nvGrpSpPr>
          <p:cNvPr id="174" name="Rectangle 11"/>
          <p:cNvGrpSpPr/>
          <p:nvPr/>
        </p:nvGrpSpPr>
        <p:grpSpPr>
          <a:xfrm>
            <a:off x="6248400" y="4614192"/>
            <a:ext cx="1600200" cy="917288"/>
            <a:chOff x="0" y="0"/>
            <a:chExt cx="1600200" cy="917287"/>
          </a:xfrm>
        </p:grpSpPr>
        <p:sp>
          <p:nvSpPr>
            <p:cNvPr id="172" name="Rectangle"/>
            <p:cNvSpPr/>
            <p:nvPr/>
          </p:nvSpPr>
          <p:spPr>
            <a:xfrm>
              <a:off x="0" y="104700"/>
              <a:ext cx="1600200" cy="707887"/>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73" name="Feature extraction &amp; selection"/>
            <p:cNvSpPr txBox="1"/>
            <p:nvPr/>
          </p:nvSpPr>
          <p:spPr>
            <a:xfrm>
              <a:off x="58419" y="0"/>
              <a:ext cx="1483362" cy="9172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Feature extraction &amp; selection</a:t>
              </a:r>
            </a:p>
          </p:txBody>
        </p:sp>
      </p:grpSp>
      <p:grpSp>
        <p:nvGrpSpPr>
          <p:cNvPr id="177" name="Rectangle 12"/>
          <p:cNvGrpSpPr/>
          <p:nvPr/>
        </p:nvGrpSpPr>
        <p:grpSpPr>
          <a:xfrm>
            <a:off x="6248400" y="5887739"/>
            <a:ext cx="1600200" cy="707887"/>
            <a:chOff x="0" y="0"/>
            <a:chExt cx="1600200" cy="707886"/>
          </a:xfrm>
        </p:grpSpPr>
        <p:sp>
          <p:nvSpPr>
            <p:cNvPr id="175" name="Rectangle"/>
            <p:cNvSpPr/>
            <p:nvPr/>
          </p:nvSpPr>
          <p:spPr>
            <a:xfrm>
              <a:off x="0" y="-1"/>
              <a:ext cx="1600200" cy="707888"/>
            </a:xfrm>
            <a:prstGeom prst="rect">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76" name="Tested"/>
            <p:cNvSpPr txBox="1"/>
            <p:nvPr/>
          </p:nvSpPr>
          <p:spPr>
            <a:xfrm>
              <a:off x="58419" y="187399"/>
              <a:ext cx="1483362" cy="3330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Tested</a:t>
              </a:r>
            </a:p>
          </p:txBody>
        </p:sp>
      </p:grpSp>
      <p:sp>
        <p:nvSpPr>
          <p:cNvPr id="193" name="Straight Arrow Connector 14"/>
          <p:cNvSpPr/>
          <p:nvPr/>
        </p:nvSpPr>
        <p:spPr>
          <a:xfrm>
            <a:off x="3736126" y="2415001"/>
            <a:ext cx="5357" cy="4668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path>
            </a:pathLst>
          </a:custGeom>
          <a:ln>
            <a:solidFill>
              <a:srgbClr val="000000"/>
            </a:solidFill>
            <a:tailEnd type="triangle"/>
          </a:ln>
        </p:spPr>
        <p:txBody>
          <a:bodyPr/>
          <a:lstStyle/>
          <a:p>
            <a:pPr/>
          </a:p>
        </p:txBody>
      </p:sp>
      <p:sp>
        <p:nvSpPr>
          <p:cNvPr id="194" name="Straight Arrow Connector 16"/>
          <p:cNvSpPr/>
          <p:nvPr/>
        </p:nvSpPr>
        <p:spPr>
          <a:xfrm>
            <a:off x="3731920" y="3615284"/>
            <a:ext cx="1" cy="287945"/>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a:solidFill>
              <a:srgbClr val="000000"/>
            </a:solidFill>
            <a:tailEnd type="triangle"/>
          </a:ln>
        </p:spPr>
        <p:txBody>
          <a:bodyPr/>
          <a:lstStyle/>
          <a:p>
            <a:pPr/>
          </a:p>
        </p:txBody>
      </p:sp>
      <p:sp>
        <p:nvSpPr>
          <p:cNvPr id="195" name="Straight Arrow Connector 18"/>
          <p:cNvSpPr/>
          <p:nvPr/>
        </p:nvSpPr>
        <p:spPr>
          <a:xfrm>
            <a:off x="3722309" y="4636653"/>
            <a:ext cx="3348" cy="195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path>
            </a:pathLst>
          </a:custGeom>
          <a:ln>
            <a:solidFill>
              <a:srgbClr val="000000"/>
            </a:solidFill>
            <a:tailEnd type="triangle"/>
          </a:ln>
        </p:spPr>
        <p:txBody>
          <a:bodyPr/>
          <a:lstStyle/>
          <a:p>
            <a:pPr/>
          </a:p>
        </p:txBody>
      </p:sp>
      <p:sp>
        <p:nvSpPr>
          <p:cNvPr id="196" name="Straight Arrow Connector 20"/>
          <p:cNvSpPr/>
          <p:nvPr/>
        </p:nvSpPr>
        <p:spPr>
          <a:xfrm>
            <a:off x="3714476" y="5749773"/>
            <a:ext cx="1" cy="227741"/>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a:solidFill>
              <a:srgbClr val="000000"/>
            </a:solidFill>
            <a:tailEnd type="triangle"/>
          </a:ln>
        </p:spPr>
        <p:txBody>
          <a:bodyPr/>
          <a:lstStyle/>
          <a:p>
            <a:pPr/>
          </a:p>
        </p:txBody>
      </p:sp>
      <p:sp>
        <p:nvSpPr>
          <p:cNvPr id="197" name="Straight Arrow Connector 22"/>
          <p:cNvSpPr/>
          <p:nvPr/>
        </p:nvSpPr>
        <p:spPr>
          <a:xfrm>
            <a:off x="7048500" y="1715560"/>
            <a:ext cx="0" cy="564517"/>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a:solidFill>
              <a:srgbClr val="000000"/>
            </a:solidFill>
            <a:tailEnd type="triangle"/>
          </a:ln>
        </p:spPr>
        <p:txBody>
          <a:bodyPr/>
          <a:lstStyle/>
          <a:p>
            <a:pPr/>
          </a:p>
        </p:txBody>
      </p:sp>
      <p:sp>
        <p:nvSpPr>
          <p:cNvPr id="198" name="Straight Arrow Connector 24"/>
          <p:cNvSpPr/>
          <p:nvPr/>
        </p:nvSpPr>
        <p:spPr>
          <a:xfrm>
            <a:off x="7048500" y="3013501"/>
            <a:ext cx="0" cy="394752"/>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a:solidFill>
              <a:srgbClr val="000000"/>
            </a:solidFill>
            <a:tailEnd type="triangle"/>
          </a:ln>
        </p:spPr>
        <p:txBody>
          <a:bodyPr/>
          <a:lstStyle/>
          <a:p>
            <a:pPr/>
          </a:p>
        </p:txBody>
      </p:sp>
      <p:sp>
        <p:nvSpPr>
          <p:cNvPr id="199" name="Straight Arrow Connector 26"/>
          <p:cNvSpPr/>
          <p:nvPr/>
        </p:nvSpPr>
        <p:spPr>
          <a:xfrm>
            <a:off x="7048500" y="4141677"/>
            <a:ext cx="1" cy="472516"/>
          </a:xfrm>
          <a:custGeom>
            <a:avLst/>
            <a:gdLst/>
            <a:ahLst/>
            <a:cxnLst>
              <a:cxn ang="0">
                <a:pos x="wd2" y="hd2"/>
              </a:cxn>
              <a:cxn ang="5400000">
                <a:pos x="wd2" y="hd2"/>
              </a:cxn>
              <a:cxn ang="10800000">
                <a:pos x="wd2" y="hd2"/>
              </a:cxn>
              <a:cxn ang="16200000">
                <a:pos x="wd2" y="hd2"/>
              </a:cxn>
            </a:cxnLst>
            <a:rect l="0" t="0" r="r" b="b"/>
            <a:pathLst>
              <a:path w="10800" h="21600" fill="norm" stroke="1" extrusionOk="0">
                <a:moveTo>
                  <a:pt x="10800" y="0"/>
                </a:moveTo>
                <a:cubicBezTo>
                  <a:pt x="-10800" y="7200"/>
                  <a:pt x="0" y="14400"/>
                  <a:pt x="10800" y="21600"/>
                </a:cubicBezTo>
              </a:path>
            </a:pathLst>
          </a:custGeom>
          <a:ln>
            <a:solidFill>
              <a:srgbClr val="000000"/>
            </a:solidFill>
            <a:tailEnd type="triangle"/>
          </a:ln>
        </p:spPr>
        <p:txBody>
          <a:bodyPr/>
          <a:lstStyle/>
          <a:p>
            <a:pPr/>
          </a:p>
        </p:txBody>
      </p:sp>
      <p:sp>
        <p:nvSpPr>
          <p:cNvPr id="200" name="Straight Arrow Connector 28"/>
          <p:cNvSpPr/>
          <p:nvPr/>
        </p:nvSpPr>
        <p:spPr>
          <a:xfrm>
            <a:off x="7048500" y="5531370"/>
            <a:ext cx="0" cy="343670"/>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cubicBezTo>
                  <a:pt x="0" y="7200"/>
                  <a:pt x="0" y="14400"/>
                  <a:pt x="0" y="21600"/>
                </a:cubicBezTo>
              </a:path>
            </a:pathLst>
          </a:custGeom>
          <a:ln>
            <a:solidFill>
              <a:srgbClr val="000000"/>
            </a:solidFill>
            <a:tailEnd type="triangle"/>
          </a:ln>
        </p:spPr>
        <p:txBody>
          <a:bodyPr/>
          <a:lstStyle/>
          <a:p>
            <a:pPr/>
          </a:p>
        </p:txBody>
      </p:sp>
      <p:sp>
        <p:nvSpPr>
          <p:cNvPr id="186" name="TextBox 29"/>
          <p:cNvSpPr txBox="1"/>
          <p:nvPr/>
        </p:nvSpPr>
        <p:spPr>
          <a:xfrm rot="16200000">
            <a:off x="-369134" y="4133629"/>
            <a:ext cx="1997017"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latin typeface="Arial Rounded MT Bold"/>
                <a:ea typeface="Arial Rounded MT Bold"/>
                <a:cs typeface="Arial Rounded MT Bold"/>
                <a:sym typeface="Arial Rounded MT Bold"/>
              </a:defRPr>
            </a:lvl1pPr>
          </a:lstStyle>
          <a:p>
            <a:pPr/>
            <a:r>
              <a:t>TRAINING</a:t>
            </a:r>
          </a:p>
        </p:txBody>
      </p:sp>
      <p:sp>
        <p:nvSpPr>
          <p:cNvPr id="187" name="TextBox 31"/>
          <p:cNvSpPr txBox="1"/>
          <p:nvPr/>
        </p:nvSpPr>
        <p:spPr>
          <a:xfrm rot="5400000">
            <a:off x="7672264" y="3974034"/>
            <a:ext cx="1978251"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latin typeface="Arial Rounded MT Bold"/>
                <a:ea typeface="Arial Rounded MT Bold"/>
                <a:cs typeface="Arial Rounded MT Bold"/>
                <a:sym typeface="Arial Rounded MT Bold"/>
              </a:defRPr>
            </a:lvl1pPr>
          </a:lstStyle>
          <a:p>
            <a:pPr/>
            <a:r>
              <a:t>TESTING</a:t>
            </a:r>
          </a:p>
        </p:txBody>
      </p:sp>
      <p:grpSp>
        <p:nvGrpSpPr>
          <p:cNvPr id="190" name="Oval 32"/>
          <p:cNvGrpSpPr/>
          <p:nvPr/>
        </p:nvGrpSpPr>
        <p:grpSpPr>
          <a:xfrm>
            <a:off x="699569" y="2255193"/>
            <a:ext cx="2252541" cy="626117"/>
            <a:chOff x="0" y="0"/>
            <a:chExt cx="2252540" cy="626115"/>
          </a:xfrm>
        </p:grpSpPr>
        <p:sp>
          <p:nvSpPr>
            <p:cNvPr id="188" name="Oval"/>
            <p:cNvSpPr/>
            <p:nvPr/>
          </p:nvSpPr>
          <p:spPr>
            <a:xfrm>
              <a:off x="-1" y="0"/>
              <a:ext cx="2252542" cy="626116"/>
            </a:xfrm>
            <a:prstGeom prst="ellipse">
              <a:avLst/>
            </a:prstGeom>
            <a:solidFill>
              <a:srgbClr val="FFFFFF"/>
            </a:solidFill>
            <a:ln w="25400" cap="flat">
              <a:solidFill>
                <a:srgbClr val="3A5E8A"/>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189" name="Data augmentation"/>
            <p:cNvSpPr txBox="1"/>
            <p:nvPr/>
          </p:nvSpPr>
          <p:spPr>
            <a:xfrm>
              <a:off x="388296" y="463"/>
              <a:ext cx="1475947" cy="62518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lstStyle>
            <a:p>
              <a:pPr/>
              <a:r>
                <a:t>Data augmentation</a:t>
              </a:r>
            </a:p>
          </p:txBody>
        </p:sp>
      </p:grpSp>
      <p:sp>
        <p:nvSpPr>
          <p:cNvPr id="191" name="Straight Arrow Connector 34"/>
          <p:cNvSpPr/>
          <p:nvPr/>
        </p:nvSpPr>
        <p:spPr>
          <a:xfrm flipV="1">
            <a:off x="2952107" y="2568251"/>
            <a:ext cx="793584" cy="2"/>
          </a:xfrm>
          <a:prstGeom prst="line">
            <a:avLst/>
          </a:prstGeom>
          <a:ln>
            <a:solidFill>
              <a:srgbClr val="000000"/>
            </a:solidFill>
            <a:tailEnd type="triangle"/>
          </a:ln>
        </p:spPr>
        <p:txBody>
          <a:bodyPr lIns="45719" rIns="45719"/>
          <a:lstStyle/>
          <a:p>
            <a:pPr/>
          </a:p>
        </p:txBody>
      </p:sp>
      <p:sp>
        <p:nvSpPr>
          <p:cNvPr id="192" name="TextBox 13"/>
          <p:cNvSpPr txBox="1"/>
          <p:nvPr/>
        </p:nvSpPr>
        <p:spPr>
          <a:xfrm>
            <a:off x="8868579" y="6344156"/>
            <a:ext cx="822961" cy="3330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9</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horz"/>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